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60" r:id="rId3"/>
    <p:sldId id="259" r:id="rId4"/>
    <p:sldId id="261" r:id="rId5"/>
    <p:sldId id="314" r:id="rId6"/>
    <p:sldId id="277" r:id="rId7"/>
    <p:sldId id="315" r:id="rId8"/>
    <p:sldId id="280" r:id="rId9"/>
    <p:sldId id="272" r:id="rId10"/>
    <p:sldId id="285" r:id="rId11"/>
    <p:sldId id="316" r:id="rId12"/>
    <p:sldId id="327" r:id="rId13"/>
    <p:sldId id="317" r:id="rId14"/>
    <p:sldId id="318" r:id="rId15"/>
    <p:sldId id="319" r:id="rId16"/>
    <p:sldId id="323" r:id="rId17"/>
    <p:sldId id="326" r:id="rId18"/>
    <p:sldId id="320" r:id="rId19"/>
    <p:sldId id="324" r:id="rId20"/>
    <p:sldId id="325" r:id="rId21"/>
    <p:sldId id="321" r:id="rId22"/>
    <p:sldId id="329" r:id="rId23"/>
    <p:sldId id="330" r:id="rId24"/>
    <p:sldId id="331" r:id="rId25"/>
    <p:sldId id="322" r:id="rId26"/>
  </p:sldIdLst>
  <p:sldSz cx="12192000" cy="6858000"/>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EBB"/>
    <a:srgbClr val="971720"/>
    <a:srgbClr val="162230"/>
    <a:srgbClr val="7F7F7F"/>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8"/>
    <p:restoredTop sz="94624"/>
  </p:normalViewPr>
  <p:slideViewPr>
    <p:cSldViewPr snapToGrid="0" snapToObjects="1">
      <p:cViewPr>
        <p:scale>
          <a:sx n="117" d="100"/>
          <a:sy n="117" d="100"/>
        </p:scale>
        <p:origin x="1776" y="75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14F915-DDDE-4CAA-895D-614564BB8837}" type="datetimeFigureOut">
              <a:rPr lang="en-GB" smtClean="0"/>
              <a:t>04/07/2024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B5884-7D75-46CC-B688-7B54B2BD8EAE}" type="slidenum">
              <a:rPr lang="en-GB" smtClean="0"/>
              <a:t>‹N›</a:t>
            </a:fld>
            <a:endParaRPr lang="en-GB"/>
          </a:p>
        </p:txBody>
      </p:sp>
    </p:spTree>
    <p:extLst>
      <p:ext uri="{BB962C8B-B14F-4D97-AF65-F5344CB8AC3E}">
        <p14:creationId xmlns:p14="http://schemas.microsoft.com/office/powerpoint/2010/main" val="3669703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D4C5A5-33D0-4441-96FE-163C8B7C9D3F}" type="datetimeFigureOut">
              <a:rPr lang="en-GB" smtClean="0"/>
              <a:t>04/07/2024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04E1B5-63BC-4334-9D81-D58D41015F1C}" type="slidenum">
              <a:rPr lang="en-GB" smtClean="0"/>
              <a:t>‹N›</a:t>
            </a:fld>
            <a:endParaRPr lang="en-GB"/>
          </a:p>
        </p:txBody>
      </p:sp>
    </p:spTree>
    <p:extLst>
      <p:ext uri="{BB962C8B-B14F-4D97-AF65-F5344CB8AC3E}">
        <p14:creationId xmlns:p14="http://schemas.microsoft.com/office/powerpoint/2010/main" val="345047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a:t>
            </a:fld>
            <a:endParaRPr lang="en-GB"/>
          </a:p>
        </p:txBody>
      </p:sp>
    </p:spTree>
    <p:extLst>
      <p:ext uri="{BB962C8B-B14F-4D97-AF65-F5344CB8AC3E}">
        <p14:creationId xmlns:p14="http://schemas.microsoft.com/office/powerpoint/2010/main" val="1749662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16</a:t>
            </a:fld>
            <a:endParaRPr lang="it-IT"/>
          </a:p>
        </p:txBody>
      </p:sp>
    </p:spTree>
    <p:extLst>
      <p:ext uri="{BB962C8B-B14F-4D97-AF65-F5344CB8AC3E}">
        <p14:creationId xmlns:p14="http://schemas.microsoft.com/office/powerpoint/2010/main" val="32068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17</a:t>
            </a:fld>
            <a:endParaRPr lang="it-IT"/>
          </a:p>
        </p:txBody>
      </p:sp>
    </p:spTree>
    <p:extLst>
      <p:ext uri="{BB962C8B-B14F-4D97-AF65-F5344CB8AC3E}">
        <p14:creationId xmlns:p14="http://schemas.microsoft.com/office/powerpoint/2010/main" val="256177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18</a:t>
            </a:fld>
            <a:endParaRPr lang="it-IT"/>
          </a:p>
        </p:txBody>
      </p:sp>
    </p:spTree>
    <p:extLst>
      <p:ext uri="{BB962C8B-B14F-4D97-AF65-F5344CB8AC3E}">
        <p14:creationId xmlns:p14="http://schemas.microsoft.com/office/powerpoint/2010/main" val="2994027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19</a:t>
            </a:fld>
            <a:endParaRPr lang="it-IT"/>
          </a:p>
        </p:txBody>
      </p:sp>
    </p:spTree>
    <p:extLst>
      <p:ext uri="{BB962C8B-B14F-4D97-AF65-F5344CB8AC3E}">
        <p14:creationId xmlns:p14="http://schemas.microsoft.com/office/powerpoint/2010/main" val="356068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20</a:t>
            </a:fld>
            <a:endParaRPr lang="it-IT"/>
          </a:p>
        </p:txBody>
      </p:sp>
    </p:spTree>
    <p:extLst>
      <p:ext uri="{BB962C8B-B14F-4D97-AF65-F5344CB8AC3E}">
        <p14:creationId xmlns:p14="http://schemas.microsoft.com/office/powerpoint/2010/main" val="434698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21</a:t>
            </a:fld>
            <a:endParaRPr lang="it-IT"/>
          </a:p>
        </p:txBody>
      </p:sp>
    </p:spTree>
    <p:extLst>
      <p:ext uri="{BB962C8B-B14F-4D97-AF65-F5344CB8AC3E}">
        <p14:creationId xmlns:p14="http://schemas.microsoft.com/office/powerpoint/2010/main" val="1431888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22</a:t>
            </a:fld>
            <a:endParaRPr lang="it-IT"/>
          </a:p>
        </p:txBody>
      </p:sp>
    </p:spTree>
    <p:extLst>
      <p:ext uri="{BB962C8B-B14F-4D97-AF65-F5344CB8AC3E}">
        <p14:creationId xmlns:p14="http://schemas.microsoft.com/office/powerpoint/2010/main" val="2689790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23</a:t>
            </a:fld>
            <a:endParaRPr lang="it-IT"/>
          </a:p>
        </p:txBody>
      </p:sp>
    </p:spTree>
    <p:extLst>
      <p:ext uri="{BB962C8B-B14F-4D97-AF65-F5344CB8AC3E}">
        <p14:creationId xmlns:p14="http://schemas.microsoft.com/office/powerpoint/2010/main" val="299911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24</a:t>
            </a:fld>
            <a:endParaRPr lang="it-IT"/>
          </a:p>
        </p:txBody>
      </p:sp>
    </p:spTree>
    <p:extLst>
      <p:ext uri="{BB962C8B-B14F-4D97-AF65-F5344CB8AC3E}">
        <p14:creationId xmlns:p14="http://schemas.microsoft.com/office/powerpoint/2010/main" val="2455362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25</a:t>
            </a:fld>
            <a:endParaRPr lang="it-IT"/>
          </a:p>
        </p:txBody>
      </p:sp>
    </p:spTree>
    <p:extLst>
      <p:ext uri="{BB962C8B-B14F-4D97-AF65-F5344CB8AC3E}">
        <p14:creationId xmlns:p14="http://schemas.microsoft.com/office/powerpoint/2010/main" val="157772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3</a:t>
            </a:fld>
            <a:endParaRPr lang="it-IT"/>
          </a:p>
        </p:txBody>
      </p:sp>
    </p:spTree>
    <p:extLst>
      <p:ext uri="{BB962C8B-B14F-4D97-AF65-F5344CB8AC3E}">
        <p14:creationId xmlns:p14="http://schemas.microsoft.com/office/powerpoint/2010/main" val="764925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4</a:t>
            </a:fld>
            <a:endParaRPr lang="it-IT"/>
          </a:p>
        </p:txBody>
      </p:sp>
    </p:spTree>
    <p:extLst>
      <p:ext uri="{BB962C8B-B14F-4D97-AF65-F5344CB8AC3E}">
        <p14:creationId xmlns:p14="http://schemas.microsoft.com/office/powerpoint/2010/main" val="364144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5</a:t>
            </a:fld>
            <a:endParaRPr lang="it-IT"/>
          </a:p>
        </p:txBody>
      </p:sp>
    </p:spTree>
    <p:extLst>
      <p:ext uri="{BB962C8B-B14F-4D97-AF65-F5344CB8AC3E}">
        <p14:creationId xmlns:p14="http://schemas.microsoft.com/office/powerpoint/2010/main" val="4248606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7</a:t>
            </a:fld>
            <a:endParaRPr lang="it-IT"/>
          </a:p>
        </p:txBody>
      </p:sp>
    </p:spTree>
    <p:extLst>
      <p:ext uri="{BB962C8B-B14F-4D97-AF65-F5344CB8AC3E}">
        <p14:creationId xmlns:p14="http://schemas.microsoft.com/office/powerpoint/2010/main" val="586644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8</a:t>
            </a:fld>
            <a:endParaRPr lang="it-IT"/>
          </a:p>
        </p:txBody>
      </p:sp>
    </p:spTree>
    <p:extLst>
      <p:ext uri="{BB962C8B-B14F-4D97-AF65-F5344CB8AC3E}">
        <p14:creationId xmlns:p14="http://schemas.microsoft.com/office/powerpoint/2010/main" val="1666943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13</a:t>
            </a:fld>
            <a:endParaRPr lang="it-IT"/>
          </a:p>
        </p:txBody>
      </p:sp>
    </p:spTree>
    <p:extLst>
      <p:ext uri="{BB962C8B-B14F-4D97-AF65-F5344CB8AC3E}">
        <p14:creationId xmlns:p14="http://schemas.microsoft.com/office/powerpoint/2010/main" val="171122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14</a:t>
            </a:fld>
            <a:endParaRPr lang="it-IT"/>
          </a:p>
        </p:txBody>
      </p:sp>
    </p:spTree>
    <p:extLst>
      <p:ext uri="{BB962C8B-B14F-4D97-AF65-F5344CB8AC3E}">
        <p14:creationId xmlns:p14="http://schemas.microsoft.com/office/powerpoint/2010/main" val="3551668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086A338-C987-4531-BD5E-C9E31DBCF174}" type="slidenum">
              <a:rPr lang="it-IT" smtClean="0"/>
              <a:t>15</a:t>
            </a:fld>
            <a:endParaRPr lang="it-IT"/>
          </a:p>
        </p:txBody>
      </p:sp>
    </p:spTree>
    <p:extLst>
      <p:ext uri="{BB962C8B-B14F-4D97-AF65-F5344CB8AC3E}">
        <p14:creationId xmlns:p14="http://schemas.microsoft.com/office/powerpoint/2010/main" val="290992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stile</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04/07/24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216873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04/07/24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404128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04/07/24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35809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04/07/24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32126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04/07/24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201747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2C790A91-0F3D-9944-94EF-F5C93CDE0643}" type="datetimeFigureOut">
              <a:rPr lang="it-IT" smtClean="0"/>
              <a:t>04/07/24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61006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2C790A91-0F3D-9944-94EF-F5C93CDE0643}" type="datetimeFigureOut">
              <a:rPr lang="it-IT" smtClean="0"/>
              <a:t>04/07/24</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201536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2C790A91-0F3D-9944-94EF-F5C93CDE0643}" type="datetimeFigureOut">
              <a:rPr lang="it-IT" smtClean="0"/>
              <a:t>04/07/24</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769511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2C790A91-0F3D-9944-94EF-F5C93CDE0643}" type="datetimeFigureOut">
              <a:rPr lang="it-IT" smtClean="0"/>
              <a:t>04/07/24</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23462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04/07/24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74824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04/07/24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65910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90A91-0F3D-9944-94EF-F5C93CDE0643}" type="datetimeFigureOut">
              <a:rPr lang="it-IT" smtClean="0"/>
              <a:t>04/07/24</a:t>
            </a:fld>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A2948-A980-434D-BAB3-FF8DF2F4692E}" type="slidenum">
              <a:rPr lang="it-IT" smtClean="0"/>
              <a:t>‹N›</a:t>
            </a:fld>
            <a:endParaRPr lang="it-IT"/>
          </a:p>
        </p:txBody>
      </p:sp>
    </p:spTree>
    <p:extLst>
      <p:ext uri="{BB962C8B-B14F-4D97-AF65-F5344CB8AC3E}">
        <p14:creationId xmlns:p14="http://schemas.microsoft.com/office/powerpoint/2010/main" val="172220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0.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JPG"/><Relationship Id="rId7"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jpe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59.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70.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5.jpg"/><Relationship Id="rId5" Type="http://schemas.openxmlformats.org/officeDocument/2006/relationships/image" Target="../media/image74.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8.png"/><Relationship Id="rId7" Type="http://schemas.openxmlformats.org/officeDocument/2006/relationships/image" Target="../media/image80.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png"/><Relationship Id="rId7"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00.png"/><Relationship Id="rId12" Type="http://schemas.openxmlformats.org/officeDocument/2006/relationships/image" Target="../media/image1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15.png"/><Relationship Id="rId5" Type="http://schemas.openxmlformats.org/officeDocument/2006/relationships/image" Target="../media/image80.pn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jpg"/><Relationship Id="rId9"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bann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11" name="Rettangolo 10"/>
          <p:cNvSpPr/>
          <p:nvPr/>
        </p:nvSpPr>
        <p:spPr>
          <a:xfrm>
            <a:off x="0" y="5325240"/>
            <a:ext cx="12192000" cy="1532759"/>
          </a:xfrm>
          <a:prstGeom prst="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ctangle 2">
            <a:extLst>
              <a:ext uri="{FF2B5EF4-FFF2-40B4-BE49-F238E27FC236}">
                <a16:creationId xmlns:a16="http://schemas.microsoft.com/office/drawing/2014/main" id="{D195D45E-A0A7-3FC4-55EE-DC06EEC8CDF0}"/>
              </a:ext>
            </a:extLst>
          </p:cNvPr>
          <p:cNvSpPr/>
          <p:nvPr/>
        </p:nvSpPr>
        <p:spPr>
          <a:xfrm>
            <a:off x="678113" y="5468701"/>
            <a:ext cx="1624665" cy="1246909"/>
          </a:xfrm>
          <a:prstGeom prst="rect">
            <a:avLst/>
          </a:prstGeom>
          <a:ln>
            <a:solidFill>
              <a:srgbClr val="4A7EB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62E2C22-6410-BFCC-7E75-61F3EF3439F3}"/>
              </a:ext>
            </a:extLst>
          </p:cNvPr>
          <p:cNvSpPr/>
          <p:nvPr/>
        </p:nvSpPr>
        <p:spPr>
          <a:xfrm>
            <a:off x="2980891" y="5468701"/>
            <a:ext cx="1624665" cy="12469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9BFBA6D2-8447-00E3-2D44-C44B89578248}"/>
              </a:ext>
            </a:extLst>
          </p:cNvPr>
          <p:cNvGrpSpPr/>
          <p:nvPr/>
        </p:nvGrpSpPr>
        <p:grpSpPr>
          <a:xfrm>
            <a:off x="5283669" y="5468701"/>
            <a:ext cx="1624665" cy="1246909"/>
            <a:chOff x="3749667" y="5468701"/>
            <a:chExt cx="1624665" cy="1246909"/>
          </a:xfrm>
        </p:grpSpPr>
        <p:sp>
          <p:nvSpPr>
            <p:cNvPr id="16" name="Rectangle 15">
              <a:extLst>
                <a:ext uri="{FF2B5EF4-FFF2-40B4-BE49-F238E27FC236}">
                  <a16:creationId xmlns:a16="http://schemas.microsoft.com/office/drawing/2014/main" id="{4D57FBD8-41E3-EFCA-B9B5-AF6BBD13CA89}"/>
                </a:ext>
              </a:extLst>
            </p:cNvPr>
            <p:cNvSpPr/>
            <p:nvPr/>
          </p:nvSpPr>
          <p:spPr>
            <a:xfrm>
              <a:off x="3749667" y="5468701"/>
              <a:ext cx="1624665" cy="12469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109DD04-B83B-C0EA-9249-BEAEA558411C}"/>
                </a:ext>
              </a:extLst>
            </p:cNvPr>
            <p:cNvSpPr txBox="1"/>
            <p:nvPr/>
          </p:nvSpPr>
          <p:spPr>
            <a:xfrm>
              <a:off x="3749667" y="5875088"/>
              <a:ext cx="1624665" cy="338554"/>
            </a:xfrm>
            <a:prstGeom prst="rect">
              <a:avLst/>
            </a:prstGeom>
            <a:noFill/>
          </p:spPr>
          <p:txBody>
            <a:bodyPr wrap="square" rtlCol="0">
              <a:spAutoFit/>
            </a:bodyPr>
            <a:lstStyle/>
            <a:p>
              <a:pPr algn="ctr"/>
              <a:r>
                <a:rPr lang="it-IT" sz="1600" dirty="0">
                  <a:latin typeface="Century Gothic" panose="020B0502020202020204" pitchFamily="34" charset="0"/>
                </a:rPr>
                <a:t>Immagine #3</a:t>
              </a:r>
              <a:endParaRPr lang="en-GB" sz="1600" dirty="0">
                <a:latin typeface="Century Gothic" panose="020B0502020202020204" pitchFamily="34" charset="0"/>
              </a:endParaRPr>
            </a:p>
          </p:txBody>
        </p:sp>
      </p:grpSp>
      <p:grpSp>
        <p:nvGrpSpPr>
          <p:cNvPr id="28" name="Group 27">
            <a:extLst>
              <a:ext uri="{FF2B5EF4-FFF2-40B4-BE49-F238E27FC236}">
                <a16:creationId xmlns:a16="http://schemas.microsoft.com/office/drawing/2014/main" id="{68615947-D7EE-515A-8D44-AA8E9D748CF4}"/>
              </a:ext>
            </a:extLst>
          </p:cNvPr>
          <p:cNvGrpSpPr/>
          <p:nvPr/>
        </p:nvGrpSpPr>
        <p:grpSpPr>
          <a:xfrm>
            <a:off x="7586447" y="5468700"/>
            <a:ext cx="1624665" cy="1246909"/>
            <a:chOff x="5556605" y="5468700"/>
            <a:chExt cx="1624665" cy="1246909"/>
          </a:xfrm>
        </p:grpSpPr>
        <p:sp>
          <p:nvSpPr>
            <p:cNvPr id="19" name="Rectangle 18">
              <a:extLst>
                <a:ext uri="{FF2B5EF4-FFF2-40B4-BE49-F238E27FC236}">
                  <a16:creationId xmlns:a16="http://schemas.microsoft.com/office/drawing/2014/main" id="{7F20DA70-63A6-8C3B-D3D7-BCA7582A531E}"/>
                </a:ext>
              </a:extLst>
            </p:cNvPr>
            <p:cNvSpPr/>
            <p:nvPr/>
          </p:nvSpPr>
          <p:spPr>
            <a:xfrm>
              <a:off x="5556605" y="5468700"/>
              <a:ext cx="1624665" cy="12469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AE7864AE-3A32-3FFE-C111-8D0A1E848299}"/>
                </a:ext>
              </a:extLst>
            </p:cNvPr>
            <p:cNvSpPr txBox="1"/>
            <p:nvPr/>
          </p:nvSpPr>
          <p:spPr>
            <a:xfrm>
              <a:off x="5556605" y="5875087"/>
              <a:ext cx="1624665" cy="338554"/>
            </a:xfrm>
            <a:prstGeom prst="rect">
              <a:avLst/>
            </a:prstGeom>
            <a:noFill/>
          </p:spPr>
          <p:txBody>
            <a:bodyPr wrap="square" rtlCol="0">
              <a:spAutoFit/>
            </a:bodyPr>
            <a:lstStyle/>
            <a:p>
              <a:pPr algn="ctr"/>
              <a:r>
                <a:rPr lang="it-IT" sz="1600" dirty="0">
                  <a:latin typeface="Century Gothic" panose="020B0502020202020204" pitchFamily="34" charset="0"/>
                </a:rPr>
                <a:t>Immagine #4</a:t>
              </a:r>
              <a:endParaRPr lang="en-GB" sz="1600" dirty="0">
                <a:latin typeface="Century Gothic" panose="020B0502020202020204" pitchFamily="34" charset="0"/>
              </a:endParaRPr>
            </a:p>
          </p:txBody>
        </p:sp>
      </p:grpSp>
      <p:sp>
        <p:nvSpPr>
          <p:cNvPr id="22" name="Rectangle 21">
            <a:extLst>
              <a:ext uri="{FF2B5EF4-FFF2-40B4-BE49-F238E27FC236}">
                <a16:creationId xmlns:a16="http://schemas.microsoft.com/office/drawing/2014/main" id="{5B3EDA7A-C2FE-104F-A798-B57E12F134BE}"/>
              </a:ext>
            </a:extLst>
          </p:cNvPr>
          <p:cNvSpPr/>
          <p:nvPr/>
        </p:nvSpPr>
        <p:spPr>
          <a:xfrm>
            <a:off x="9889225" y="5468701"/>
            <a:ext cx="1624665" cy="12469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CasellaDiTesto 9">
            <a:extLst>
              <a:ext uri="{FF2B5EF4-FFF2-40B4-BE49-F238E27FC236}">
                <a16:creationId xmlns:a16="http://schemas.microsoft.com/office/drawing/2014/main" id="{25D6C0D8-3AB5-2879-A1AE-3041DE17451A}"/>
              </a:ext>
            </a:extLst>
          </p:cNvPr>
          <p:cNvSpPr txBox="1"/>
          <p:nvPr/>
        </p:nvSpPr>
        <p:spPr>
          <a:xfrm>
            <a:off x="214956" y="1052623"/>
            <a:ext cx="9110186" cy="923330"/>
          </a:xfrm>
          <a:prstGeom prst="rect">
            <a:avLst/>
          </a:prstGeom>
          <a:noFill/>
        </p:spPr>
        <p:txBody>
          <a:bodyPr wrap="none" rtlCol="0">
            <a:spAutoFit/>
          </a:bodyPr>
          <a:lstStyle/>
          <a:p>
            <a:r>
              <a:rPr lang="it-IT" sz="2800" dirty="0">
                <a:solidFill>
                  <a:srgbClr val="971720"/>
                </a:solidFill>
                <a:latin typeface="Century Gothic"/>
                <a:cs typeface="Century Gothic"/>
              </a:rPr>
              <a:t>D</a:t>
            </a:r>
            <a:r>
              <a:rPr lang="it-IT" dirty="0">
                <a:solidFill>
                  <a:srgbClr val="162230"/>
                </a:solidFill>
                <a:latin typeface="Century Gothic"/>
                <a:cs typeface="Century Gothic"/>
              </a:rPr>
              <a:t>IPARTIMENTO DI </a:t>
            </a:r>
            <a:r>
              <a:rPr lang="it-IT" sz="2800" dirty="0">
                <a:solidFill>
                  <a:srgbClr val="971720"/>
                </a:solidFill>
                <a:latin typeface="Century Gothic"/>
                <a:cs typeface="Century Gothic"/>
              </a:rPr>
              <a:t>I</a:t>
            </a:r>
            <a:r>
              <a:rPr lang="it-IT" dirty="0">
                <a:solidFill>
                  <a:srgbClr val="162230"/>
                </a:solidFill>
                <a:latin typeface="Century Gothic"/>
                <a:cs typeface="Century Gothic"/>
              </a:rPr>
              <a:t>NGEGNERIA</a:t>
            </a:r>
            <a:r>
              <a:rPr lang="it-IT" dirty="0">
                <a:latin typeface="Century Gothic"/>
                <a:cs typeface="Century Gothic"/>
              </a:rPr>
              <a:t> </a:t>
            </a:r>
            <a:r>
              <a:rPr lang="it-IT" sz="2800" dirty="0">
                <a:solidFill>
                  <a:srgbClr val="971720"/>
                </a:solidFill>
                <a:latin typeface="Century Gothic"/>
                <a:cs typeface="Century Gothic"/>
              </a:rPr>
              <a:t>E</a:t>
            </a:r>
            <a:r>
              <a:rPr lang="it-IT" dirty="0">
                <a:solidFill>
                  <a:srgbClr val="162230"/>
                </a:solidFill>
                <a:latin typeface="Century Gothic"/>
                <a:cs typeface="Century Gothic"/>
              </a:rPr>
              <a:t>LETTRICA E </a:t>
            </a:r>
            <a:r>
              <a:rPr lang="it-IT" sz="2800" dirty="0">
                <a:solidFill>
                  <a:srgbClr val="971720"/>
                </a:solidFill>
                <a:latin typeface="Century Gothic"/>
                <a:cs typeface="Century Gothic"/>
              </a:rPr>
              <a:t>T</a:t>
            </a:r>
            <a:r>
              <a:rPr lang="it-IT" dirty="0">
                <a:solidFill>
                  <a:srgbClr val="162230"/>
                </a:solidFill>
                <a:latin typeface="Century Gothic"/>
                <a:cs typeface="Century Gothic"/>
              </a:rPr>
              <a:t>ECNOLOGIE DEL</a:t>
            </a:r>
            <a:r>
              <a:rPr lang="it-IT" dirty="0">
                <a:latin typeface="Century Gothic"/>
                <a:cs typeface="Century Gothic"/>
              </a:rPr>
              <a:t>L’</a:t>
            </a:r>
            <a:r>
              <a:rPr lang="it-IT" sz="2800" dirty="0">
                <a:solidFill>
                  <a:srgbClr val="971720"/>
                </a:solidFill>
                <a:latin typeface="Century Gothic"/>
                <a:cs typeface="Century Gothic"/>
              </a:rPr>
              <a:t>I</a:t>
            </a:r>
            <a:r>
              <a:rPr lang="it-IT" dirty="0">
                <a:solidFill>
                  <a:srgbClr val="162230"/>
                </a:solidFill>
                <a:latin typeface="Century Gothic"/>
                <a:cs typeface="Century Gothic"/>
              </a:rPr>
              <a:t>NFORMAZIONE</a:t>
            </a:r>
          </a:p>
          <a:p>
            <a:endParaRPr lang="it-IT" sz="800" dirty="0">
              <a:solidFill>
                <a:srgbClr val="162230"/>
              </a:solidFill>
              <a:latin typeface="Century Gothic"/>
              <a:cs typeface="Century Gothic"/>
            </a:endParaRPr>
          </a:p>
          <a:p>
            <a:r>
              <a:rPr lang="it-IT" dirty="0">
                <a:solidFill>
                  <a:srgbClr val="162230"/>
                </a:solidFill>
                <a:latin typeface="Century Gothic"/>
                <a:cs typeface="Century Gothic"/>
              </a:rPr>
              <a:t>SCUOLA POLITECNICA E DELLE SCIENZE DI BASE</a:t>
            </a:r>
          </a:p>
        </p:txBody>
      </p:sp>
      <p:sp>
        <p:nvSpPr>
          <p:cNvPr id="32" name="CasellaDiTesto 12">
            <a:extLst>
              <a:ext uri="{FF2B5EF4-FFF2-40B4-BE49-F238E27FC236}">
                <a16:creationId xmlns:a16="http://schemas.microsoft.com/office/drawing/2014/main" id="{38EFD608-08ED-887B-303A-AEDE2A4AA94C}"/>
              </a:ext>
            </a:extLst>
          </p:cNvPr>
          <p:cNvSpPr txBox="1"/>
          <p:nvPr/>
        </p:nvSpPr>
        <p:spPr>
          <a:xfrm>
            <a:off x="190790" y="2480129"/>
            <a:ext cx="11810418" cy="2608406"/>
          </a:xfrm>
          <a:prstGeom prst="rect">
            <a:avLst/>
          </a:prstGeom>
          <a:noFill/>
        </p:spPr>
        <p:txBody>
          <a:bodyPr wrap="square" rtlCol="0">
            <a:spAutoFit/>
          </a:bodyPr>
          <a:lstStyle/>
          <a:p>
            <a:pPr algn="ct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2800" b="1" dirty="0">
                <a:solidFill>
                  <a:srgbClr val="971720"/>
                </a:solidFill>
                <a:latin typeface="Century Gothic"/>
                <a:cs typeface="Century Gothic"/>
              </a:rPr>
              <a:t>Field and Service </a:t>
            </a:r>
            <a:r>
              <a:rPr lang="en-GB" sz="2800" b="1" dirty="0">
                <a:solidFill>
                  <a:srgbClr val="971720"/>
                </a:solidFill>
                <a:latin typeface="Century Gothic"/>
                <a:cs typeface="Century Gothic"/>
              </a:rPr>
              <a:t>Robotics</a:t>
            </a:r>
            <a:br>
              <a:rPr lang="it-IT" sz="1400" b="1" dirty="0">
                <a:solidFill>
                  <a:srgbClr val="971720"/>
                </a:solidFill>
                <a:latin typeface="Century Gothic"/>
                <a:cs typeface="Century Gothic"/>
              </a:rPr>
            </a:br>
            <a:r>
              <a:rPr lang="it-IT" sz="1400" b="1" dirty="0">
                <a:solidFill>
                  <a:srgbClr val="971720"/>
                </a:solidFill>
                <a:latin typeface="Century Gothic"/>
                <a:cs typeface="Century Gothic"/>
              </a:rPr>
              <a:t> </a:t>
            </a:r>
            <a:br>
              <a:rPr lang="it-IT" sz="3200" dirty="0">
                <a:solidFill>
                  <a:srgbClr val="971720"/>
                </a:solidFill>
                <a:latin typeface="Century Gothic"/>
                <a:cs typeface="Century Gothic"/>
              </a:rPr>
            </a:br>
            <a:r>
              <a:rPr lang="it-IT" sz="2800" dirty="0">
                <a:solidFill>
                  <a:srgbClr val="971720"/>
                </a:solidFill>
                <a:latin typeface="Century Gothic"/>
                <a:cs typeface="Century Gothic"/>
              </a:rPr>
              <a:t>Minimum Snap Trajectory and Control Strategies for a Racing Drone Flight</a:t>
            </a:r>
          </a:p>
          <a:p>
            <a:pPr>
              <a:spcBef>
                <a:spcPts val="18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br>
              <a:rPr lang="it-IT" sz="1050" dirty="0">
                <a:latin typeface="Century Gothic"/>
                <a:cs typeface="Century Gothic"/>
              </a:rPr>
            </a:br>
            <a:br>
              <a:rPr lang="it-IT" sz="2000" dirty="0">
                <a:latin typeface="Century Gothic"/>
                <a:cs typeface="Century Gothic"/>
              </a:rPr>
            </a:br>
            <a:r>
              <a:rPr lang="it-IT" sz="2000" dirty="0">
                <a:latin typeface="Century Gothic"/>
                <a:cs typeface="Century Gothic"/>
              </a:rPr>
              <a:t>Student: Salvatore Granata	-   P38000219</a:t>
            </a:r>
            <a:endParaRPr lang="it-IT" sz="1400" dirty="0"/>
          </a:p>
        </p:txBody>
      </p:sp>
      <p:sp>
        <p:nvSpPr>
          <p:cNvPr id="34" name="CasellaDiTesto 11">
            <a:extLst>
              <a:ext uri="{FF2B5EF4-FFF2-40B4-BE49-F238E27FC236}">
                <a16:creationId xmlns:a16="http://schemas.microsoft.com/office/drawing/2014/main" id="{544B29C9-AD94-C7B7-2FFE-708F9C0DC931}"/>
              </a:ext>
            </a:extLst>
          </p:cNvPr>
          <p:cNvSpPr txBox="1"/>
          <p:nvPr/>
        </p:nvSpPr>
        <p:spPr>
          <a:xfrm>
            <a:off x="214956" y="2000669"/>
            <a:ext cx="9075155" cy="369332"/>
          </a:xfrm>
          <a:prstGeom prst="rect">
            <a:avLst/>
          </a:prstGeom>
          <a:noFill/>
        </p:spPr>
        <p:txBody>
          <a:bodyPr wrap="square" rtlCol="0">
            <a:spAutoFit/>
          </a:bodyPr>
          <a:lstStyle/>
          <a:p>
            <a:r>
              <a:rPr lang="it-IT" b="1" dirty="0">
                <a:solidFill>
                  <a:srgbClr val="162230"/>
                </a:solidFill>
                <a:latin typeface="Century Gothic"/>
                <a:cs typeface="Century Gothic"/>
              </a:rPr>
              <a:t>LAUREA MAGISTRALE IN INGEGNERIA DELL’AUTOMAZIONE E ROBOTICA</a:t>
            </a:r>
          </a:p>
        </p:txBody>
      </p:sp>
      <p:pic>
        <p:nvPicPr>
          <p:cNvPr id="4" name="Immagine 3" descr="Immagine che contiene schizzo, diagramma, design, origami&#10;&#10;Descrizione generata automaticamente">
            <a:extLst>
              <a:ext uri="{FF2B5EF4-FFF2-40B4-BE49-F238E27FC236}">
                <a16:creationId xmlns:a16="http://schemas.microsoft.com/office/drawing/2014/main" id="{B95A0CA9-3A73-235D-DAAF-1ED480F5CEC1}"/>
              </a:ext>
            </a:extLst>
          </p:cNvPr>
          <p:cNvPicPr>
            <a:picLocks noChangeAspect="1"/>
          </p:cNvPicPr>
          <p:nvPr/>
        </p:nvPicPr>
        <p:blipFill rotWithShape="1">
          <a:blip r:embed="rId3"/>
          <a:srcRect l="10008" t="970" r="6153" b="4440"/>
          <a:stretch/>
        </p:blipFill>
        <p:spPr>
          <a:xfrm>
            <a:off x="698533" y="5483836"/>
            <a:ext cx="1583826" cy="1215566"/>
          </a:xfrm>
          <a:prstGeom prst="rect">
            <a:avLst/>
          </a:prstGeom>
        </p:spPr>
      </p:pic>
      <p:pic>
        <p:nvPicPr>
          <p:cNvPr id="6" name="Immagine 5" descr="Immagine che contiene diagramma, Disegno tecnico, Piano, schematico&#10;&#10;Descrizione generata automaticamente">
            <a:extLst>
              <a:ext uri="{FF2B5EF4-FFF2-40B4-BE49-F238E27FC236}">
                <a16:creationId xmlns:a16="http://schemas.microsoft.com/office/drawing/2014/main" id="{4E9F4E63-CCC9-1FCF-E309-1A6904E21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448" y="5476268"/>
            <a:ext cx="1603548" cy="1230702"/>
          </a:xfrm>
          <a:prstGeom prst="rect">
            <a:avLst/>
          </a:prstGeom>
        </p:spPr>
      </p:pic>
      <p:pic>
        <p:nvPicPr>
          <p:cNvPr id="10" name="Immagine 9" descr="Immagine che contiene diagramma, testo, Piano, Disegno tecnico&#10;&#10;Descrizione generata automaticamente">
            <a:extLst>
              <a:ext uri="{FF2B5EF4-FFF2-40B4-BE49-F238E27FC236}">
                <a16:creationId xmlns:a16="http://schemas.microsoft.com/office/drawing/2014/main" id="{24E869B3-1573-9EDE-5CD4-A4F84CF37942}"/>
              </a:ext>
            </a:extLst>
          </p:cNvPr>
          <p:cNvPicPr>
            <a:picLocks noChangeAspect="1"/>
          </p:cNvPicPr>
          <p:nvPr/>
        </p:nvPicPr>
        <p:blipFill>
          <a:blip r:embed="rId5"/>
          <a:stretch>
            <a:fillRect/>
          </a:stretch>
        </p:blipFill>
        <p:spPr>
          <a:xfrm>
            <a:off x="5303578" y="5483836"/>
            <a:ext cx="1584841" cy="1216345"/>
          </a:xfrm>
          <a:prstGeom prst="rect">
            <a:avLst/>
          </a:prstGeom>
        </p:spPr>
      </p:pic>
      <p:pic>
        <p:nvPicPr>
          <p:cNvPr id="13" name="Immagine 12" descr="Immagine che contiene diagramma, Piano, Disegno tecnico, schematico&#10;&#10;Descrizione generata automaticamente">
            <a:extLst>
              <a:ext uri="{FF2B5EF4-FFF2-40B4-BE49-F238E27FC236}">
                <a16:creationId xmlns:a16="http://schemas.microsoft.com/office/drawing/2014/main" id="{D8E6225A-9F71-5792-CC8B-006068EE02CA}"/>
              </a:ext>
            </a:extLst>
          </p:cNvPr>
          <p:cNvPicPr>
            <a:picLocks noChangeAspect="1"/>
          </p:cNvPicPr>
          <p:nvPr/>
        </p:nvPicPr>
        <p:blipFill>
          <a:blip r:embed="rId6"/>
          <a:stretch>
            <a:fillRect/>
          </a:stretch>
        </p:blipFill>
        <p:spPr>
          <a:xfrm>
            <a:off x="7598085" y="5476267"/>
            <a:ext cx="1602467" cy="1223135"/>
          </a:xfrm>
          <a:prstGeom prst="rect">
            <a:avLst/>
          </a:prstGeom>
        </p:spPr>
      </p:pic>
      <p:pic>
        <p:nvPicPr>
          <p:cNvPr id="17" name="Immagine 16" descr="Immagine che contiene Diagramma, testo, linea, diagramma&#10;&#10;Descrizione generata automaticamente">
            <a:extLst>
              <a:ext uri="{FF2B5EF4-FFF2-40B4-BE49-F238E27FC236}">
                <a16:creationId xmlns:a16="http://schemas.microsoft.com/office/drawing/2014/main" id="{4B5101F4-85A3-78ED-E9F7-F8308AEBC856}"/>
              </a:ext>
            </a:extLst>
          </p:cNvPr>
          <p:cNvPicPr>
            <a:picLocks noChangeAspect="1"/>
          </p:cNvPicPr>
          <p:nvPr/>
        </p:nvPicPr>
        <p:blipFill rotWithShape="1">
          <a:blip r:embed="rId7"/>
          <a:srcRect t="30731"/>
          <a:stretch/>
        </p:blipFill>
        <p:spPr>
          <a:xfrm>
            <a:off x="9918915" y="5483837"/>
            <a:ext cx="1574552" cy="603122"/>
          </a:xfrm>
          <a:prstGeom prst="rect">
            <a:avLst/>
          </a:prstGeom>
        </p:spPr>
      </p:pic>
      <p:pic>
        <p:nvPicPr>
          <p:cNvPr id="31" name="Immagine 30" descr="Immagine che contiene linea, Diagramma, diagramma, Carattere&#10;&#10;Descrizione generata automaticamente">
            <a:extLst>
              <a:ext uri="{FF2B5EF4-FFF2-40B4-BE49-F238E27FC236}">
                <a16:creationId xmlns:a16="http://schemas.microsoft.com/office/drawing/2014/main" id="{D67609FE-BFBF-6B8E-A00C-E1F0439F6C4F}"/>
              </a:ext>
            </a:extLst>
          </p:cNvPr>
          <p:cNvPicPr>
            <a:picLocks noChangeAspect="1"/>
          </p:cNvPicPr>
          <p:nvPr/>
        </p:nvPicPr>
        <p:blipFill rotWithShape="1">
          <a:blip r:embed="rId8"/>
          <a:srcRect t="18905"/>
          <a:stretch/>
        </p:blipFill>
        <p:spPr>
          <a:xfrm>
            <a:off x="9918915" y="6044364"/>
            <a:ext cx="1574552" cy="655038"/>
          </a:xfrm>
          <a:prstGeom prst="rect">
            <a:avLst/>
          </a:prstGeom>
        </p:spPr>
      </p:pic>
    </p:spTree>
    <p:extLst>
      <p:ext uri="{BB962C8B-B14F-4D97-AF65-F5344CB8AC3E}">
        <p14:creationId xmlns:p14="http://schemas.microsoft.com/office/powerpoint/2010/main" val="316546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NONLINEAR MODEL PREDICTIVE CONTROL (NMPC)</a:t>
            </a:r>
          </a:p>
        </p:txBody>
      </p:sp>
      <p:sp>
        <p:nvSpPr>
          <p:cNvPr id="9" name="CasellaDiTesto 8">
            <a:extLst>
              <a:ext uri="{FF2B5EF4-FFF2-40B4-BE49-F238E27FC236}">
                <a16:creationId xmlns:a16="http://schemas.microsoft.com/office/drawing/2014/main" id="{DE5D4978-66CF-C06D-B253-604251E62D6B}"/>
              </a:ext>
            </a:extLst>
          </p:cNvPr>
          <p:cNvSpPr txBox="1"/>
          <p:nvPr/>
        </p:nvSpPr>
        <p:spPr>
          <a:xfrm>
            <a:off x="3936856" y="645662"/>
            <a:ext cx="6126480" cy="494494"/>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err="1">
                <a:solidFill>
                  <a:srgbClr val="162230"/>
                </a:solidFill>
                <a:latin typeface="Century Gothic" pitchFamily="34" charset="0"/>
              </a:rPr>
              <a:t>Theoretical</a:t>
            </a:r>
            <a:r>
              <a:rPr lang="it-IT" sz="2000" b="1" dirty="0">
                <a:solidFill>
                  <a:srgbClr val="162230"/>
                </a:solidFill>
                <a:latin typeface="Century Gothic" pitchFamily="34" charset="0"/>
              </a:rPr>
              <a:t> Background</a:t>
            </a:r>
          </a:p>
        </p:txBody>
      </p:sp>
      <p:sp>
        <p:nvSpPr>
          <p:cNvPr id="10" name="CasellaDiTesto 9">
            <a:extLst>
              <a:ext uri="{FF2B5EF4-FFF2-40B4-BE49-F238E27FC236}">
                <a16:creationId xmlns:a16="http://schemas.microsoft.com/office/drawing/2014/main" id="{D2554157-24C3-8CDF-5F28-F59757E30FE9}"/>
              </a:ext>
            </a:extLst>
          </p:cNvPr>
          <p:cNvSpPr txBox="1"/>
          <p:nvPr/>
        </p:nvSpPr>
        <p:spPr>
          <a:xfrm>
            <a:off x="111616" y="1409154"/>
            <a:ext cx="7337265" cy="369332"/>
          </a:xfrm>
          <a:prstGeom prst="rect">
            <a:avLst/>
          </a:prstGeom>
          <a:noFill/>
        </p:spPr>
        <p:txBody>
          <a:bodyPr wrap="none" rtlCol="0">
            <a:spAutoFit/>
          </a:bodyPr>
          <a:lstStyle/>
          <a:p>
            <a:pPr algn="just"/>
            <a:r>
              <a:rPr lang="en-GB">
                <a:latin typeface="Century Gothic" panose="020B0502020202020204" pitchFamily="34" charset="0"/>
              </a:rPr>
              <a:t>T</a:t>
            </a:r>
            <a:r>
              <a:rPr lang="en-GB">
                <a:effectLst/>
                <a:latin typeface="Century Gothic" panose="020B0502020202020204" pitchFamily="34" charset="0"/>
              </a:rPr>
              <a:t>he aim is to solve an optimization problem which formulated as</a:t>
            </a:r>
            <a:endParaRPr lang="en-GB">
              <a:latin typeface="Century Gothic" panose="020B0502020202020204" pitchFamily="34" charset="0"/>
            </a:endParaRPr>
          </a:p>
        </p:txBody>
      </p:sp>
      <p:pic>
        <p:nvPicPr>
          <p:cNvPr id="12" name="Immagine 11" descr="Immagine che contiene testo, Carattere, calligrafia, bianco&#10;&#10;Descrizione generata automaticamente">
            <a:extLst>
              <a:ext uri="{FF2B5EF4-FFF2-40B4-BE49-F238E27FC236}">
                <a16:creationId xmlns:a16="http://schemas.microsoft.com/office/drawing/2014/main" id="{DDC64624-0F8E-D58D-F644-D00C500F4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856" y="1933002"/>
            <a:ext cx="4802886" cy="1864324"/>
          </a:xfrm>
          <a:prstGeom prst="rect">
            <a:avLst/>
          </a:prstGeom>
        </p:spPr>
      </p:pic>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46DCD45D-24FE-1719-8DCA-5CACD245BC04}"/>
                  </a:ext>
                </a:extLst>
              </p:cNvPr>
              <p:cNvSpPr txBox="1"/>
              <p:nvPr/>
            </p:nvSpPr>
            <p:spPr>
              <a:xfrm>
                <a:off x="111616" y="3931940"/>
                <a:ext cx="11751200" cy="2053575"/>
              </a:xfrm>
              <a:prstGeom prst="rect">
                <a:avLst/>
              </a:prstGeom>
              <a:noFill/>
            </p:spPr>
            <p:txBody>
              <a:bodyPr wrap="square" rtlCol="0">
                <a:spAutoFit/>
              </a:bodyPr>
              <a:lstStyle/>
              <a:p>
                <a:pPr algn="just"/>
                <a:r>
                  <a:rPr lang="it-IT" dirty="0">
                    <a:latin typeface="Century Gothic" panose="020B0502020202020204" pitchFamily="34" charset="0"/>
                  </a:rPr>
                  <a:t>- </a:t>
                </a:r>
                <a14:m>
                  <m:oMath xmlns:m="http://schemas.openxmlformats.org/officeDocument/2006/math">
                    <m:sSub>
                      <m:sSubPr>
                        <m:ctrlPr>
                          <a:rPr lang="it-IT" sz="1800" i="1" dirty="0" smtClean="0">
                            <a:effectLst/>
                            <a:latin typeface="Cambria Math" panose="02040503050406030204" pitchFamily="18" charset="0"/>
                          </a:rPr>
                        </m:ctrlPr>
                      </m:sSubPr>
                      <m:e>
                        <m:r>
                          <a:rPr lang="it-IT" sz="1800" i="1" dirty="0" smtClean="0">
                            <a:effectLst/>
                            <a:latin typeface="Cambria Math" panose="02040503050406030204" pitchFamily="18" charset="0"/>
                          </a:rPr>
                          <m:t>𝑥</m:t>
                        </m:r>
                      </m:e>
                      <m:sub>
                        <m:r>
                          <a:rPr lang="it-IT" sz="1800" i="1" dirty="0" smtClean="0">
                            <a:effectLst/>
                            <a:latin typeface="Cambria Math" panose="02040503050406030204" pitchFamily="18" charset="0"/>
                          </a:rPr>
                          <m:t>𝑘</m:t>
                        </m:r>
                        <m:r>
                          <a:rPr lang="it-IT" sz="1800" i="1" dirty="0" smtClean="0">
                            <a:effectLst/>
                            <a:latin typeface="Cambria Math" panose="02040503050406030204" pitchFamily="18" charset="0"/>
                          </a:rPr>
                          <m:t>+1</m:t>
                        </m:r>
                      </m:sub>
                    </m:sSub>
                    <m:r>
                      <a:rPr lang="it-IT" sz="1800" i="1" dirty="0" smtClean="0">
                        <a:effectLst/>
                        <a:latin typeface="Cambria Math" panose="02040503050406030204" pitchFamily="18" charset="0"/>
                      </a:rPr>
                      <m:t> = </m:t>
                    </m:r>
                    <m:r>
                      <a:rPr lang="it-IT" sz="1800" i="1" dirty="0" err="1" smtClean="0">
                        <a:effectLst/>
                        <a:latin typeface="Cambria Math" panose="02040503050406030204" pitchFamily="18" charset="0"/>
                      </a:rPr>
                      <m:t>𝑓</m:t>
                    </m:r>
                    <m:r>
                      <a:rPr lang="it-IT" sz="1800" i="1" dirty="0" smtClean="0">
                        <a:effectLst/>
                        <a:latin typeface="Cambria Math" panose="02040503050406030204" pitchFamily="18" charset="0"/>
                      </a:rPr>
                      <m:t>(</m:t>
                    </m:r>
                    <m:sSub>
                      <m:sSubPr>
                        <m:ctrlPr>
                          <a:rPr lang="it-IT" sz="1800" b="0" i="1" dirty="0" smtClean="0">
                            <a:effectLst/>
                            <a:latin typeface="Cambria Math" panose="02040503050406030204" pitchFamily="18" charset="0"/>
                          </a:rPr>
                        </m:ctrlPr>
                      </m:sSubPr>
                      <m:e>
                        <m:r>
                          <a:rPr lang="it-IT" sz="1800" i="1" dirty="0" err="1" smtClean="0">
                            <a:effectLst/>
                            <a:latin typeface="Cambria Math" panose="02040503050406030204" pitchFamily="18" charset="0"/>
                          </a:rPr>
                          <m:t>𝑥</m:t>
                        </m:r>
                      </m:e>
                      <m:sub>
                        <m:r>
                          <a:rPr lang="it-IT" sz="1800" i="1" dirty="0" err="1" smtClean="0">
                            <a:effectLst/>
                            <a:latin typeface="Cambria Math" panose="02040503050406030204" pitchFamily="18" charset="0"/>
                          </a:rPr>
                          <m:t>𝑘</m:t>
                        </m:r>
                      </m:sub>
                    </m:sSub>
                    <m:r>
                      <a:rPr lang="it-IT" sz="1800" i="1" dirty="0" err="1" smtClean="0">
                        <a:effectLst/>
                        <a:latin typeface="Cambria Math" panose="02040503050406030204" pitchFamily="18" charset="0"/>
                      </a:rPr>
                      <m:t>,</m:t>
                    </m:r>
                    <m:sSub>
                      <m:sSubPr>
                        <m:ctrlPr>
                          <a:rPr lang="it-IT" sz="1800" b="0" i="1" dirty="0" smtClean="0">
                            <a:effectLst/>
                            <a:latin typeface="Cambria Math" panose="02040503050406030204" pitchFamily="18" charset="0"/>
                          </a:rPr>
                        </m:ctrlPr>
                      </m:sSubPr>
                      <m:e>
                        <m:r>
                          <a:rPr lang="it-IT" sz="1800" i="1" dirty="0" err="1" smtClean="0">
                            <a:effectLst/>
                            <a:latin typeface="Cambria Math" panose="02040503050406030204" pitchFamily="18" charset="0"/>
                          </a:rPr>
                          <m:t>𝑢</m:t>
                        </m:r>
                      </m:e>
                      <m:sub>
                        <m:r>
                          <a:rPr lang="it-IT" sz="1800" i="1" dirty="0" err="1" smtClean="0">
                            <a:effectLst/>
                            <a:latin typeface="Cambria Math" panose="02040503050406030204" pitchFamily="18" charset="0"/>
                          </a:rPr>
                          <m:t>𝑘</m:t>
                        </m:r>
                      </m:sub>
                    </m:sSub>
                    <m:r>
                      <a:rPr lang="it-IT" sz="1800" i="1" dirty="0" smtClean="0">
                        <a:effectLst/>
                        <a:latin typeface="Cambria Math" panose="02040503050406030204" pitchFamily="18" charset="0"/>
                      </a:rPr>
                      <m:t>)</m:t>
                    </m:r>
                  </m:oMath>
                </a14:m>
                <a:r>
                  <a:rPr lang="it-IT" sz="1800" dirty="0">
                    <a:effectLst/>
                    <a:latin typeface="Century Gothic" panose="020B0502020202020204" pitchFamily="34" charset="0"/>
                  </a:rPr>
                  <a:t> </a:t>
                </a:r>
                <a:r>
                  <a:rPr lang="it-IT" sz="1800" dirty="0">
                    <a:effectLst/>
                    <a:latin typeface="Century Gothic" panose="020B0502020202020204" pitchFamily="34" charset="0"/>
                    <a:sym typeface="Wingdings" pitchFamily="2" charset="2"/>
                  </a:rPr>
                  <a:t> </a:t>
                </a:r>
                <a:r>
                  <a:rPr lang="it-IT" sz="1800" dirty="0">
                    <a:effectLst/>
                    <a:latin typeface="Century Gothic" panose="020B0502020202020204" pitchFamily="34" charset="0"/>
                  </a:rPr>
                  <a:t>discretized </a:t>
                </a:r>
                <a:r>
                  <a:rPr lang="it-IT" sz="1800" dirty="0" err="1">
                    <a:effectLst/>
                    <a:latin typeface="Century Gothic" panose="020B0502020202020204" pitchFamily="34" charset="0"/>
                  </a:rPr>
                  <a:t>version</a:t>
                </a:r>
                <a:r>
                  <a:rPr lang="it-IT" sz="1800" dirty="0">
                    <a:effectLst/>
                    <a:latin typeface="Century Gothic" panose="020B0502020202020204" pitchFamily="34" charset="0"/>
                  </a:rPr>
                  <a:t> of the </a:t>
                </a:r>
                <a:r>
                  <a:rPr lang="it-IT" sz="1800" dirty="0" err="1">
                    <a:effectLst/>
                    <a:latin typeface="Century Gothic" panose="020B0502020202020204" pitchFamily="34" charset="0"/>
                  </a:rPr>
                  <a:t>nonlinear</a:t>
                </a:r>
                <a:r>
                  <a:rPr lang="it-IT" sz="1800" dirty="0">
                    <a:effectLst/>
                    <a:latin typeface="Century Gothic" panose="020B0502020202020204" pitchFamily="34" charset="0"/>
                  </a:rPr>
                  <a:t> system to be </a:t>
                </a:r>
                <a:r>
                  <a:rPr lang="it-IT" sz="1800" dirty="0" err="1">
                    <a:effectLst/>
                    <a:latin typeface="Century Gothic" panose="020B0502020202020204" pitchFamily="34" charset="0"/>
                  </a:rPr>
                  <a:t>controlled</a:t>
                </a:r>
                <a:r>
                  <a:rPr lang="it-IT" dirty="0">
                    <a:latin typeface="Century Gothic" panose="020B0502020202020204" pitchFamily="34" charset="0"/>
                  </a:rPr>
                  <a:t>;</a:t>
                </a:r>
                <a:r>
                  <a:rPr lang="it-IT" sz="1800" dirty="0">
                    <a:effectLst/>
                    <a:latin typeface="Century Gothic" panose="020B0502020202020204" pitchFamily="34" charset="0"/>
                  </a:rPr>
                  <a:t> </a:t>
                </a:r>
              </a:p>
              <a:p>
                <a:pPr algn="just"/>
                <a:r>
                  <a:rPr lang="it-IT" sz="1800" i="1" dirty="0">
                    <a:effectLst/>
                    <a:latin typeface="Century Gothic" panose="020B0502020202020204" pitchFamily="34" charset="0"/>
                  </a:rPr>
                  <a:t>- </a:t>
                </a:r>
                <a14:m>
                  <m:oMath xmlns:m="http://schemas.openxmlformats.org/officeDocument/2006/math">
                    <m:r>
                      <a:rPr lang="it-IT" sz="1800" i="1" dirty="0" smtClean="0">
                        <a:effectLst/>
                        <a:latin typeface="Cambria Math" panose="02040503050406030204" pitchFamily="18" charset="0"/>
                      </a:rPr>
                      <m:t>𝑋</m:t>
                    </m:r>
                  </m:oMath>
                </a14:m>
                <a:r>
                  <a:rPr lang="it-IT" sz="1800" i="1" dirty="0">
                    <a:effectLst/>
                    <a:latin typeface="Century Gothic" panose="020B0502020202020204" pitchFamily="34" charset="0"/>
                  </a:rPr>
                  <a:t> </a:t>
                </a:r>
                <a:r>
                  <a:rPr lang="it-IT" sz="1800" dirty="0">
                    <a:effectLst/>
                    <a:latin typeface="Century Gothic" panose="020B0502020202020204" pitchFamily="34" charset="0"/>
                    <a:sym typeface="Wingdings" pitchFamily="2" charset="2"/>
                  </a:rPr>
                  <a:t> </a:t>
                </a:r>
                <a:r>
                  <a:rPr lang="it-IT" sz="1800" dirty="0">
                    <a:effectLst/>
                    <a:latin typeface="Century Gothic" panose="020B0502020202020204" pitchFamily="34" charset="0"/>
                  </a:rPr>
                  <a:t>set of </a:t>
                </a:r>
                <a:r>
                  <a:rPr lang="it-IT" sz="1800" dirty="0" err="1">
                    <a:effectLst/>
                    <a:latin typeface="Century Gothic" panose="020B0502020202020204" pitchFamily="34" charset="0"/>
                  </a:rPr>
                  <a:t>values</a:t>
                </a:r>
                <a:r>
                  <a:rPr lang="it-IT" sz="1800" dirty="0">
                    <a:effectLst/>
                    <a:latin typeface="Century Gothic" panose="020B0502020202020204" pitchFamily="34" charset="0"/>
                  </a:rPr>
                  <a:t> </a:t>
                </a:r>
                <a:r>
                  <a:rPr lang="it-IT" sz="1800" dirty="0" err="1">
                    <a:effectLst/>
                    <a:latin typeface="Century Gothic" panose="020B0502020202020204" pitchFamily="34" charset="0"/>
                  </a:rPr>
                  <a:t>which</a:t>
                </a:r>
                <a:r>
                  <a:rPr lang="it-IT" sz="1800" dirty="0">
                    <a:effectLst/>
                    <a:latin typeface="Century Gothic" panose="020B0502020202020204" pitchFamily="34" charset="0"/>
                  </a:rPr>
                  <a:t> are </a:t>
                </a:r>
                <a:r>
                  <a:rPr lang="it-IT" sz="1800" dirty="0" err="1">
                    <a:effectLst/>
                    <a:latin typeface="Century Gothic" panose="020B0502020202020204" pitchFamily="34" charset="0"/>
                  </a:rPr>
                  <a:t>admittable</a:t>
                </a:r>
                <a:r>
                  <a:rPr lang="it-IT" sz="1800" dirty="0">
                    <a:effectLst/>
                    <a:latin typeface="Century Gothic" panose="020B0502020202020204" pitchFamily="34" charset="0"/>
                  </a:rPr>
                  <a:t> for the </a:t>
                </a:r>
                <a:r>
                  <a:rPr lang="it-IT" sz="1800" dirty="0" err="1">
                    <a:effectLst/>
                    <a:latin typeface="Century Gothic" panose="020B0502020202020204" pitchFamily="34" charset="0"/>
                  </a:rPr>
                  <a:t>states</a:t>
                </a:r>
                <a:r>
                  <a:rPr lang="it-IT" sz="1800" dirty="0">
                    <a:effectLst/>
                    <a:latin typeface="Century Gothic" panose="020B0502020202020204" pitchFamily="34" charset="0"/>
                  </a:rPr>
                  <a:t> </a:t>
                </a:r>
                <a:r>
                  <a:rPr lang="it-IT" sz="1800" dirty="0" err="1">
                    <a:effectLst/>
                    <a:latin typeface="Century Gothic" panose="020B0502020202020204" pitchFamily="34" charset="0"/>
                  </a:rPr>
                  <a:t>variables</a:t>
                </a:r>
                <a:r>
                  <a:rPr lang="it-IT" sz="1800" dirty="0">
                    <a:effectLst/>
                    <a:latin typeface="Century Gothic" panose="020B0502020202020204" pitchFamily="34" charset="0"/>
                  </a:rPr>
                  <a:t>;</a:t>
                </a:r>
                <a:endParaRPr lang="it-IT" dirty="0">
                  <a:latin typeface="Century Gothic" panose="020B0502020202020204" pitchFamily="34" charset="0"/>
                </a:endParaRPr>
              </a:p>
              <a:p>
                <a:pPr algn="just"/>
                <a:r>
                  <a:rPr lang="it-IT" sz="1800" i="1" dirty="0">
                    <a:effectLst/>
                    <a:latin typeface="Century Gothic" panose="020B0502020202020204" pitchFamily="34" charset="0"/>
                  </a:rPr>
                  <a:t>- </a:t>
                </a:r>
                <a14:m>
                  <m:oMath xmlns:m="http://schemas.openxmlformats.org/officeDocument/2006/math">
                    <m:r>
                      <a:rPr lang="it-IT" sz="1800" i="1" dirty="0" smtClean="0">
                        <a:effectLst/>
                        <a:latin typeface="Cambria Math" panose="02040503050406030204" pitchFamily="18" charset="0"/>
                      </a:rPr>
                      <m:t>𝑈</m:t>
                    </m:r>
                  </m:oMath>
                </a14:m>
                <a:r>
                  <a:rPr lang="it-IT" sz="1800" i="1" dirty="0">
                    <a:effectLst/>
                    <a:latin typeface="Century Gothic" panose="020B0502020202020204" pitchFamily="34" charset="0"/>
                  </a:rPr>
                  <a:t> </a:t>
                </a:r>
                <a:r>
                  <a:rPr lang="it-IT" sz="1800" i="1" dirty="0">
                    <a:effectLst/>
                    <a:latin typeface="Century Gothic" panose="020B0502020202020204" pitchFamily="34" charset="0"/>
                    <a:sym typeface="Wingdings" pitchFamily="2" charset="2"/>
                  </a:rPr>
                  <a:t></a:t>
                </a:r>
                <a:r>
                  <a:rPr lang="it-IT" sz="1800" i="1" dirty="0">
                    <a:effectLst/>
                    <a:latin typeface="Century Gothic" panose="020B0502020202020204" pitchFamily="34" charset="0"/>
                  </a:rPr>
                  <a:t>  </a:t>
                </a:r>
                <a:r>
                  <a:rPr lang="it-IT" sz="1800" dirty="0">
                    <a:effectLst/>
                    <a:latin typeface="Century Gothic" panose="020B0502020202020204" pitchFamily="34" charset="0"/>
                  </a:rPr>
                  <a:t>set of </a:t>
                </a:r>
                <a:r>
                  <a:rPr lang="it-IT" sz="1800" dirty="0" err="1">
                    <a:effectLst/>
                    <a:latin typeface="Century Gothic" panose="020B0502020202020204" pitchFamily="34" charset="0"/>
                  </a:rPr>
                  <a:t>values</a:t>
                </a:r>
                <a:r>
                  <a:rPr lang="it-IT" sz="1800" dirty="0">
                    <a:effectLst/>
                    <a:latin typeface="Century Gothic" panose="020B0502020202020204" pitchFamily="34" charset="0"/>
                  </a:rPr>
                  <a:t> </a:t>
                </a:r>
                <a:r>
                  <a:rPr lang="it-IT" sz="1800" dirty="0" err="1">
                    <a:effectLst/>
                    <a:latin typeface="Century Gothic" panose="020B0502020202020204" pitchFamily="34" charset="0"/>
                  </a:rPr>
                  <a:t>which</a:t>
                </a:r>
                <a:r>
                  <a:rPr lang="it-IT" sz="1800" dirty="0">
                    <a:effectLst/>
                    <a:latin typeface="Century Gothic" panose="020B0502020202020204" pitchFamily="34" charset="0"/>
                  </a:rPr>
                  <a:t> are </a:t>
                </a:r>
                <a:r>
                  <a:rPr lang="it-IT" sz="1800" dirty="0" err="1">
                    <a:effectLst/>
                    <a:latin typeface="Century Gothic" panose="020B0502020202020204" pitchFamily="34" charset="0"/>
                  </a:rPr>
                  <a:t>admittable</a:t>
                </a:r>
                <a:r>
                  <a:rPr lang="it-IT" sz="1800" dirty="0">
                    <a:effectLst/>
                    <a:latin typeface="Century Gothic" panose="020B0502020202020204" pitchFamily="34" charset="0"/>
                  </a:rPr>
                  <a:t> for the control inputs;</a:t>
                </a:r>
              </a:p>
              <a:p>
                <a:pPr algn="just"/>
                <a:r>
                  <a:rPr lang="it-IT" sz="1800" dirty="0">
                    <a:effectLst/>
                  </a:rPr>
                  <a:t>- </a:t>
                </a:r>
                <a14:m>
                  <m:oMath xmlns:m="http://schemas.openxmlformats.org/officeDocument/2006/math">
                    <m:sSub>
                      <m:sSubPr>
                        <m:ctrlPr>
                          <a:rPr lang="it-IT" sz="1800" i="1" dirty="0" smtClean="0">
                            <a:effectLst/>
                            <a:latin typeface="Cambria Math" panose="02040503050406030204" pitchFamily="18" charset="0"/>
                          </a:rPr>
                        </m:ctrlPr>
                      </m:sSubPr>
                      <m:e>
                        <m:r>
                          <a:rPr lang="it-IT" sz="1800" i="1" dirty="0" smtClean="0">
                            <a:effectLst/>
                            <a:latin typeface="Cambria Math" panose="02040503050406030204" pitchFamily="18" charset="0"/>
                          </a:rPr>
                          <m:t>𝑋</m:t>
                        </m:r>
                      </m:e>
                      <m:sub>
                        <m:r>
                          <a:rPr lang="it-IT" sz="1800" i="1" dirty="0" smtClean="0">
                            <a:effectLst/>
                            <a:latin typeface="Cambria Math" panose="02040503050406030204" pitchFamily="18" charset="0"/>
                          </a:rPr>
                          <m:t>𝑓</m:t>
                        </m:r>
                      </m:sub>
                    </m:sSub>
                  </m:oMath>
                </a14:m>
                <a:r>
                  <a:rPr lang="it-IT" sz="1800" i="1" dirty="0">
                    <a:effectLst/>
                    <a:latin typeface="Century Gothic" panose="020B0502020202020204" pitchFamily="34" charset="0"/>
                  </a:rPr>
                  <a:t> </a:t>
                </a:r>
                <a:r>
                  <a:rPr lang="it-IT" sz="1800" dirty="0" err="1">
                    <a:effectLst/>
                    <a:latin typeface="Century Gothic" panose="020B0502020202020204" pitchFamily="34" charset="0"/>
                  </a:rPr>
                  <a:t>is</a:t>
                </a:r>
                <a:r>
                  <a:rPr lang="it-IT" sz="1800" dirty="0">
                    <a:effectLst/>
                    <a:latin typeface="Century Gothic" panose="020B0502020202020204" pitchFamily="34" charset="0"/>
                  </a:rPr>
                  <a:t> the terminal set;</a:t>
                </a:r>
              </a:p>
              <a:p>
                <a:pPr algn="just"/>
                <a:r>
                  <a:rPr lang="it-IT" sz="1800" i="1" dirty="0">
                    <a:effectLst/>
                    <a:latin typeface="Century Gothic" panose="020B0502020202020204" pitchFamily="34" charset="0"/>
                  </a:rPr>
                  <a:t>- </a:t>
                </a:r>
                <a14:m>
                  <m:oMath xmlns:m="http://schemas.openxmlformats.org/officeDocument/2006/math">
                    <m:sSub>
                      <m:sSubPr>
                        <m:ctrlPr>
                          <a:rPr lang="it-IT" sz="1800" i="1" dirty="0" smtClean="0">
                            <a:effectLst/>
                            <a:latin typeface="Cambria Math" panose="02040503050406030204" pitchFamily="18" charset="0"/>
                          </a:rPr>
                        </m:ctrlPr>
                      </m:sSubPr>
                      <m:e>
                        <m:r>
                          <a:rPr lang="it-IT" sz="1800" i="1" dirty="0" smtClean="0">
                            <a:effectLst/>
                            <a:latin typeface="Cambria Math" panose="02040503050406030204" pitchFamily="18" charset="0"/>
                          </a:rPr>
                          <m:t>𝑥</m:t>
                        </m:r>
                      </m:e>
                      <m:sub>
                        <m:r>
                          <a:rPr lang="it-IT" sz="1800" i="1" dirty="0" smtClean="0">
                            <a:effectLst/>
                            <a:latin typeface="Cambria Math" panose="02040503050406030204" pitchFamily="18" charset="0"/>
                          </a:rPr>
                          <m:t>0</m:t>
                        </m:r>
                      </m:sub>
                    </m:sSub>
                  </m:oMath>
                </a14:m>
                <a:r>
                  <a:rPr lang="it-IT" sz="1800" dirty="0">
                    <a:effectLst/>
                    <a:latin typeface="Century Gothic" panose="020B0502020202020204" pitchFamily="34" charset="0"/>
                  </a:rPr>
                  <a:t> </a:t>
                </a:r>
                <a:r>
                  <a:rPr lang="it-IT" sz="1800" dirty="0" err="1">
                    <a:effectLst/>
                    <a:latin typeface="Century Gothic" panose="020B0502020202020204" pitchFamily="34" charset="0"/>
                  </a:rPr>
                  <a:t>is</a:t>
                </a:r>
                <a:r>
                  <a:rPr lang="it-IT" sz="1800" dirty="0">
                    <a:effectLst/>
                    <a:latin typeface="Century Gothic" panose="020B0502020202020204" pitchFamily="34" charset="0"/>
                  </a:rPr>
                  <a:t> the state </a:t>
                </a:r>
                <a:r>
                  <a:rPr lang="it-IT" sz="1800" dirty="0" err="1">
                    <a:effectLst/>
                    <a:latin typeface="Century Gothic" panose="020B0502020202020204" pitchFamily="34" charset="0"/>
                  </a:rPr>
                  <a:t>initial</a:t>
                </a:r>
                <a:r>
                  <a:rPr lang="it-IT" sz="1800" dirty="0">
                    <a:effectLst/>
                    <a:latin typeface="Century Gothic" panose="020B0502020202020204" pitchFamily="34" charset="0"/>
                  </a:rPr>
                  <a:t> </a:t>
                </a:r>
                <a:r>
                  <a:rPr lang="it-IT" sz="1800" dirty="0" err="1">
                    <a:effectLst/>
                    <a:latin typeface="Century Gothic" panose="020B0502020202020204" pitchFamily="34" charset="0"/>
                  </a:rPr>
                  <a:t>condition</a:t>
                </a:r>
                <a:r>
                  <a:rPr lang="it-IT" sz="1800" dirty="0">
                    <a:effectLst/>
                    <a:latin typeface="Century Gothic" panose="020B0502020202020204" pitchFamily="34" charset="0"/>
                  </a:rPr>
                  <a:t>;</a:t>
                </a:r>
              </a:p>
              <a:p>
                <a:pPr algn="just"/>
                <a:r>
                  <a:rPr lang="it-IT" sz="1800" i="1" dirty="0">
                    <a:effectLst/>
                    <a:latin typeface="Century Gothic" panose="020B0502020202020204" pitchFamily="34" charset="0"/>
                  </a:rPr>
                  <a:t>- </a:t>
                </a:r>
                <a14:m>
                  <m:oMath xmlns:m="http://schemas.openxmlformats.org/officeDocument/2006/math">
                    <m:r>
                      <a:rPr lang="it-IT" sz="1800" i="1" dirty="0" smtClean="0">
                        <a:effectLst/>
                        <a:latin typeface="Cambria Math" panose="02040503050406030204" pitchFamily="18" charset="0"/>
                      </a:rPr>
                      <m:t>𝑝</m:t>
                    </m:r>
                    <m:r>
                      <a:rPr lang="it-IT" sz="1800" i="1" dirty="0" smtClean="0">
                        <a:effectLst/>
                        <a:latin typeface="Cambria Math" panose="02040503050406030204" pitchFamily="18" charset="0"/>
                      </a:rPr>
                      <m:t>(</m:t>
                    </m:r>
                    <m:sSub>
                      <m:sSubPr>
                        <m:ctrlPr>
                          <a:rPr lang="it-IT" sz="1800" i="1" dirty="0" err="1" smtClean="0">
                            <a:effectLst/>
                            <a:latin typeface="Cambria Math" panose="02040503050406030204" pitchFamily="18" charset="0"/>
                          </a:rPr>
                        </m:ctrlPr>
                      </m:sSubPr>
                      <m:e>
                        <m:r>
                          <a:rPr lang="it-IT" sz="1800" i="1" dirty="0" err="1" smtClean="0">
                            <a:effectLst/>
                            <a:latin typeface="Cambria Math" panose="02040503050406030204" pitchFamily="18" charset="0"/>
                          </a:rPr>
                          <m:t>𝑥</m:t>
                        </m:r>
                      </m:e>
                      <m:sub>
                        <m:r>
                          <a:rPr lang="it-IT" sz="1800" i="1" dirty="0" err="1" smtClean="0">
                            <a:effectLst/>
                            <a:latin typeface="Cambria Math" panose="02040503050406030204" pitchFamily="18" charset="0"/>
                          </a:rPr>
                          <m:t>𝑁</m:t>
                        </m:r>
                      </m:sub>
                    </m:sSub>
                    <m:r>
                      <a:rPr lang="it-IT" sz="1800" i="1" dirty="0" smtClean="0">
                        <a:effectLst/>
                        <a:latin typeface="Cambria Math" panose="02040503050406030204" pitchFamily="18" charset="0"/>
                      </a:rPr>
                      <m:t>)</m:t>
                    </m:r>
                  </m:oMath>
                </a14:m>
                <a:r>
                  <a:rPr lang="it-IT" sz="1800" dirty="0">
                    <a:effectLst/>
                    <a:latin typeface="Century Gothic" panose="020B0502020202020204" pitchFamily="34" charset="0"/>
                  </a:rPr>
                  <a:t> </a:t>
                </a:r>
                <a:r>
                  <a:rPr lang="it-IT" sz="1800" dirty="0" err="1">
                    <a:effectLst/>
                    <a:latin typeface="Century Gothic" panose="020B0502020202020204" pitchFamily="34" charset="0"/>
                  </a:rPr>
                  <a:t>is</a:t>
                </a:r>
                <a:r>
                  <a:rPr lang="it-IT" sz="1800" dirty="0">
                    <a:effectLst/>
                    <a:latin typeface="Century Gothic" panose="020B0502020202020204" pitchFamily="34" charset="0"/>
                  </a:rPr>
                  <a:t> the terminal cost and;</a:t>
                </a:r>
              </a:p>
              <a:p>
                <a:pPr algn="just"/>
                <a:r>
                  <a:rPr lang="it-IT" i="1" dirty="0">
                    <a:latin typeface="Century Gothic" panose="020B0502020202020204" pitchFamily="34" charset="0"/>
                  </a:rPr>
                  <a:t>- </a:t>
                </a:r>
                <a14:m>
                  <m:oMath xmlns:m="http://schemas.openxmlformats.org/officeDocument/2006/math">
                    <m:r>
                      <a:rPr lang="it-IT" sz="1800" i="1" dirty="0" smtClean="0">
                        <a:effectLst/>
                        <a:latin typeface="Cambria Math" panose="02040503050406030204" pitchFamily="18" charset="0"/>
                      </a:rPr>
                      <m:t>𝑞</m:t>
                    </m:r>
                    <m:r>
                      <a:rPr lang="it-IT" sz="1800" i="1" dirty="0" smtClean="0">
                        <a:effectLst/>
                        <a:latin typeface="Cambria Math" panose="02040503050406030204" pitchFamily="18" charset="0"/>
                      </a:rPr>
                      <m:t>(</m:t>
                    </m:r>
                    <m:sSub>
                      <m:sSubPr>
                        <m:ctrlPr>
                          <a:rPr lang="it-IT" sz="1800" i="1" dirty="0" err="1" smtClean="0">
                            <a:effectLst/>
                            <a:latin typeface="Cambria Math" panose="02040503050406030204" pitchFamily="18" charset="0"/>
                          </a:rPr>
                        </m:ctrlPr>
                      </m:sSubPr>
                      <m:e>
                        <m:r>
                          <a:rPr lang="it-IT" sz="1800" i="1" dirty="0" err="1" smtClean="0">
                            <a:effectLst/>
                            <a:latin typeface="Cambria Math" panose="02040503050406030204" pitchFamily="18" charset="0"/>
                          </a:rPr>
                          <m:t>𝑥</m:t>
                        </m:r>
                      </m:e>
                      <m:sub>
                        <m:r>
                          <a:rPr lang="it-IT" sz="1800" i="1" dirty="0" err="1" smtClean="0">
                            <a:effectLst/>
                            <a:latin typeface="Cambria Math" panose="02040503050406030204" pitchFamily="18" charset="0"/>
                          </a:rPr>
                          <m:t>𝑘</m:t>
                        </m:r>
                      </m:sub>
                    </m:sSub>
                    <m:r>
                      <a:rPr lang="it-IT" sz="1800" i="1" dirty="0" err="1" smtClean="0">
                        <a:effectLst/>
                        <a:latin typeface="Cambria Math" panose="02040503050406030204" pitchFamily="18" charset="0"/>
                      </a:rPr>
                      <m:t>,</m:t>
                    </m:r>
                    <m:sSub>
                      <m:sSubPr>
                        <m:ctrlPr>
                          <a:rPr lang="it-IT" sz="1800" i="1" dirty="0" err="1" smtClean="0">
                            <a:effectLst/>
                            <a:latin typeface="Cambria Math" panose="02040503050406030204" pitchFamily="18" charset="0"/>
                          </a:rPr>
                        </m:ctrlPr>
                      </m:sSubPr>
                      <m:e>
                        <m:r>
                          <a:rPr lang="it-IT" sz="1800" i="1" dirty="0" err="1" smtClean="0">
                            <a:effectLst/>
                            <a:latin typeface="Cambria Math" panose="02040503050406030204" pitchFamily="18" charset="0"/>
                          </a:rPr>
                          <m:t>𝑢</m:t>
                        </m:r>
                      </m:e>
                      <m:sub>
                        <m:r>
                          <a:rPr lang="it-IT" sz="1800" i="1" dirty="0" err="1" smtClean="0">
                            <a:effectLst/>
                            <a:latin typeface="Cambria Math" panose="02040503050406030204" pitchFamily="18" charset="0"/>
                          </a:rPr>
                          <m:t>𝑘</m:t>
                        </m:r>
                      </m:sub>
                    </m:sSub>
                    <m:r>
                      <a:rPr lang="it-IT" sz="1800" i="1" dirty="0" smtClean="0">
                        <a:effectLst/>
                        <a:latin typeface="Cambria Math" panose="02040503050406030204" pitchFamily="18" charset="0"/>
                      </a:rPr>
                      <m:t>)</m:t>
                    </m:r>
                  </m:oMath>
                </a14:m>
                <a:r>
                  <a:rPr lang="it-IT" sz="1800" dirty="0">
                    <a:effectLst/>
                    <a:latin typeface="Century Gothic" panose="020B0502020202020204" pitchFamily="34" charset="0"/>
                  </a:rPr>
                  <a:t> </a:t>
                </a:r>
                <a:r>
                  <a:rPr lang="it-IT" sz="1800" dirty="0" err="1">
                    <a:effectLst/>
                    <a:latin typeface="Century Gothic" panose="020B0502020202020204" pitchFamily="34" charset="0"/>
                  </a:rPr>
                  <a:t>is</a:t>
                </a:r>
                <a:r>
                  <a:rPr lang="it-IT" sz="1800" dirty="0">
                    <a:effectLst/>
                    <a:latin typeface="Century Gothic" panose="020B0502020202020204" pitchFamily="34" charset="0"/>
                  </a:rPr>
                  <a:t> the stage cost.</a:t>
                </a:r>
                <a:endParaRPr lang="it-IT" dirty="0">
                  <a:latin typeface="Century Gothic" panose="020B0502020202020204" pitchFamily="34" charset="0"/>
                </a:endParaRPr>
              </a:p>
            </p:txBody>
          </p:sp>
        </mc:Choice>
        <mc:Fallback xmlns="">
          <p:sp>
            <p:nvSpPr>
              <p:cNvPr id="13" name="CasellaDiTesto 12">
                <a:extLst>
                  <a:ext uri="{FF2B5EF4-FFF2-40B4-BE49-F238E27FC236}">
                    <a16:creationId xmlns:a16="http://schemas.microsoft.com/office/drawing/2014/main" id="{46DCD45D-24FE-1719-8DCA-5CACD245BC04}"/>
                  </a:ext>
                </a:extLst>
              </p:cNvPr>
              <p:cNvSpPr txBox="1">
                <a:spLocks noRot="1" noChangeAspect="1" noMove="1" noResize="1" noEditPoints="1" noAdjustHandles="1" noChangeArrowheads="1" noChangeShapeType="1" noTextEdit="1"/>
              </p:cNvSpPr>
              <p:nvPr/>
            </p:nvSpPr>
            <p:spPr>
              <a:xfrm>
                <a:off x="111616" y="3931940"/>
                <a:ext cx="11751200" cy="2053575"/>
              </a:xfrm>
              <a:prstGeom prst="rect">
                <a:avLst/>
              </a:prstGeom>
              <a:blipFill>
                <a:blip r:embed="rId4"/>
                <a:stretch>
                  <a:fillRect l="-431" t="-1227" b="-368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CasellaDiTesto 14">
                <a:extLst>
                  <a:ext uri="{FF2B5EF4-FFF2-40B4-BE49-F238E27FC236}">
                    <a16:creationId xmlns:a16="http://schemas.microsoft.com/office/drawing/2014/main" id="{B52072FD-BBA4-6A4D-5291-C78BE83F3072}"/>
                  </a:ext>
                </a:extLst>
              </p:cNvPr>
              <p:cNvSpPr txBox="1"/>
              <p:nvPr/>
            </p:nvSpPr>
            <p:spPr>
              <a:xfrm>
                <a:off x="111616" y="3953266"/>
                <a:ext cx="12010586" cy="2074158"/>
              </a:xfrm>
              <a:prstGeom prst="rect">
                <a:avLst/>
              </a:prstGeom>
              <a:solidFill>
                <a:schemeClr val="bg1"/>
              </a:solidFill>
            </p:spPr>
            <p:txBody>
              <a:bodyPr wrap="square">
                <a:spAutoFit/>
              </a:bodyPr>
              <a:lstStyle/>
              <a:p>
                <a:r>
                  <a:rPr lang="en-GB" sz="1800" dirty="0">
                    <a:effectLst/>
                    <a:latin typeface="Century Gothic" panose="020B0502020202020204" pitchFamily="34" charset="0"/>
                  </a:rPr>
                  <a:t>Said </a:t>
                </a:r>
                <a14:m>
                  <m:oMath xmlns:m="http://schemas.openxmlformats.org/officeDocument/2006/math">
                    <m:sSub>
                      <m:sSubPr>
                        <m:ctrlPr>
                          <a:rPr lang="en-GB" sz="1800" i="1" smtClean="0">
                            <a:effectLst/>
                            <a:latin typeface="Cambria Math" panose="02040503050406030204" pitchFamily="18" charset="0"/>
                          </a:rPr>
                        </m:ctrlPr>
                      </m:sSubPr>
                      <m:e>
                        <m:r>
                          <a:rPr lang="en-GB" sz="1800" i="1" smtClean="0">
                            <a:effectLst/>
                            <a:latin typeface="Cambria Math" panose="02040503050406030204" pitchFamily="18" charset="0"/>
                          </a:rPr>
                          <m:t>𝑇</m:t>
                        </m:r>
                      </m:e>
                      <m:sub>
                        <m:r>
                          <a:rPr lang="en-GB" sz="1800" i="1" smtClean="0">
                            <a:effectLst/>
                            <a:latin typeface="Cambria Math" panose="02040503050406030204" pitchFamily="18" charset="0"/>
                          </a:rPr>
                          <m:t>𝑠</m:t>
                        </m:r>
                      </m:sub>
                    </m:sSub>
                  </m:oMath>
                </a14:m>
                <a:r>
                  <a:rPr lang="en-GB" sz="1800" i="1" dirty="0">
                    <a:effectLst/>
                    <a:latin typeface="Century Gothic" panose="020B0502020202020204" pitchFamily="34" charset="0"/>
                  </a:rPr>
                  <a:t> </a:t>
                </a:r>
                <a:r>
                  <a:rPr lang="en-GB" sz="1800" dirty="0">
                    <a:effectLst/>
                    <a:latin typeface="Century Gothic" panose="020B0502020202020204" pitchFamily="34" charset="0"/>
                  </a:rPr>
                  <a:t>the sampling time, </a:t>
                </a:r>
                <a14:m>
                  <m:oMath xmlns:m="http://schemas.openxmlformats.org/officeDocument/2006/math">
                    <m:sSub>
                      <m:sSubPr>
                        <m:ctrlPr>
                          <a:rPr lang="en-GB" sz="1800" i="1" smtClean="0">
                            <a:effectLst/>
                            <a:latin typeface="Cambria Math" panose="02040503050406030204" pitchFamily="18" charset="0"/>
                          </a:rPr>
                        </m:ctrlPr>
                      </m:sSubPr>
                      <m:e>
                        <m:r>
                          <a:rPr lang="en-GB" sz="1800" i="1" smtClean="0">
                            <a:effectLst/>
                            <a:latin typeface="Cambria Math" panose="02040503050406030204" pitchFamily="18" charset="0"/>
                          </a:rPr>
                          <m:t>𝑇</m:t>
                        </m:r>
                      </m:e>
                      <m:sub>
                        <m:r>
                          <a:rPr lang="en-GB" sz="1800" i="1" smtClean="0">
                            <a:effectLst/>
                            <a:latin typeface="Cambria Math" panose="02040503050406030204" pitchFamily="18" charset="0"/>
                          </a:rPr>
                          <m:t>𝑝</m:t>
                        </m:r>
                      </m:sub>
                    </m:sSub>
                  </m:oMath>
                </a14:m>
                <a:r>
                  <a:rPr lang="en-GB" sz="1800" i="1" dirty="0">
                    <a:effectLst/>
                    <a:latin typeface="Century Gothic" panose="020B0502020202020204" pitchFamily="34" charset="0"/>
                  </a:rPr>
                  <a:t> </a:t>
                </a:r>
                <a:r>
                  <a:rPr lang="en-GB" sz="1800" dirty="0">
                    <a:effectLst/>
                    <a:latin typeface="Century Gothic" panose="020B0502020202020204" pitchFamily="34" charset="0"/>
                  </a:rPr>
                  <a:t>the prediction horizon and </a:t>
                </a:r>
                <a14:m>
                  <m:oMath xmlns:m="http://schemas.openxmlformats.org/officeDocument/2006/math">
                    <m:sSub>
                      <m:sSubPr>
                        <m:ctrlPr>
                          <a:rPr lang="en-GB" sz="1800" i="1" smtClean="0">
                            <a:effectLst/>
                            <a:latin typeface="Cambria Math" panose="02040503050406030204" pitchFamily="18" charset="0"/>
                          </a:rPr>
                        </m:ctrlPr>
                      </m:sSubPr>
                      <m:e>
                        <m:r>
                          <a:rPr lang="en-GB" sz="1800" i="1" smtClean="0">
                            <a:effectLst/>
                            <a:latin typeface="Cambria Math" panose="02040503050406030204" pitchFamily="18" charset="0"/>
                          </a:rPr>
                          <m:t>𝑇</m:t>
                        </m:r>
                      </m:e>
                      <m:sub>
                        <m:r>
                          <a:rPr lang="en-GB" sz="1800" i="1" smtClean="0">
                            <a:effectLst/>
                            <a:latin typeface="Cambria Math" panose="02040503050406030204" pitchFamily="18" charset="0"/>
                          </a:rPr>
                          <m:t>𝑐</m:t>
                        </m:r>
                      </m:sub>
                    </m:sSub>
                  </m:oMath>
                </a14:m>
                <a:r>
                  <a:rPr lang="en-GB" sz="1800" i="1" dirty="0">
                    <a:effectLst/>
                    <a:latin typeface="Century Gothic" panose="020B0502020202020204" pitchFamily="34" charset="0"/>
                  </a:rPr>
                  <a:t> </a:t>
                </a:r>
                <a:r>
                  <a:rPr lang="en-GB" sz="1800" dirty="0">
                    <a:effectLst/>
                    <a:latin typeface="Century Gothic" panose="020B0502020202020204" pitchFamily="34" charset="0"/>
                  </a:rPr>
                  <a:t>the control horizon, the NMPC approach can be summarized in the following repeated steps: </a:t>
                </a:r>
                <a:endParaRPr lang="en-GB" dirty="0">
                  <a:latin typeface="Century Gothic" panose="020B0502020202020204" pitchFamily="34" charset="0"/>
                </a:endParaRPr>
              </a:p>
              <a:p>
                <a:r>
                  <a:rPr lang="en-GB" sz="1800" dirty="0">
                    <a:effectLst/>
                    <a:latin typeface="Century Gothic" panose="020B0502020202020204" pitchFamily="34" charset="0"/>
                  </a:rPr>
                  <a:t>1. The state is sampled at time </a:t>
                </a:r>
                <a14:m>
                  <m:oMath xmlns:m="http://schemas.openxmlformats.org/officeDocument/2006/math">
                    <m:r>
                      <a:rPr lang="en-GB" sz="1800" i="1" smtClean="0">
                        <a:effectLst/>
                        <a:latin typeface="Cambria Math" panose="02040503050406030204" pitchFamily="18" charset="0"/>
                      </a:rPr>
                      <m:t>𝑡</m:t>
                    </m:r>
                  </m:oMath>
                </a14:m>
                <a:r>
                  <a:rPr lang="en-GB" sz="1800" dirty="0">
                    <a:effectLst/>
                    <a:latin typeface="Century Gothic" panose="020B0502020202020204" pitchFamily="34" charset="0"/>
                  </a:rPr>
                  <a:t>;</a:t>
                </a:r>
                <a:br>
                  <a:rPr lang="en-GB" sz="1800" dirty="0">
                    <a:effectLst/>
                    <a:latin typeface="Century Gothic" panose="020B0502020202020204" pitchFamily="34" charset="0"/>
                  </a:rPr>
                </a:br>
                <a:r>
                  <a:rPr lang="en-GB" sz="1800" dirty="0">
                    <a:effectLst/>
                    <a:latin typeface="Century Gothic" panose="020B0502020202020204" pitchFamily="34" charset="0"/>
                  </a:rPr>
                  <a:t>2. The optimization problem is solved on the finite prediction </a:t>
                </a:r>
                <a:r>
                  <a:rPr lang="en-GB" dirty="0">
                    <a:latin typeface="Century Gothic" panose="020B0502020202020204" pitchFamily="34" charset="0"/>
                  </a:rPr>
                  <a:t> </a:t>
                </a:r>
                <a:r>
                  <a:rPr lang="en-GB" sz="1800" dirty="0">
                    <a:effectLst/>
                    <a:latin typeface="Century Gothic" panose="020B0502020202020204" pitchFamily="34" charset="0"/>
                  </a:rPr>
                  <a:t>horizon </a:t>
                </a:r>
                <a14:m>
                  <m:oMath xmlns:m="http://schemas.openxmlformats.org/officeDocument/2006/math">
                    <m:sSub>
                      <m:sSubPr>
                        <m:ctrlPr>
                          <a:rPr lang="en-GB" sz="1800" i="1" smtClean="0">
                            <a:effectLst/>
                            <a:latin typeface="Cambria Math" panose="02040503050406030204" pitchFamily="18" charset="0"/>
                          </a:rPr>
                        </m:ctrlPr>
                      </m:sSubPr>
                      <m:e>
                        <m:r>
                          <a:rPr lang="en-GB" sz="1800" i="1" smtClean="0">
                            <a:effectLst/>
                            <a:latin typeface="Cambria Math" panose="02040503050406030204" pitchFamily="18" charset="0"/>
                          </a:rPr>
                          <m:t>𝑇</m:t>
                        </m:r>
                      </m:e>
                      <m:sub>
                        <m:r>
                          <a:rPr lang="en-GB" sz="1800" i="1" smtClean="0">
                            <a:effectLst/>
                            <a:latin typeface="Cambria Math" panose="02040503050406030204" pitchFamily="18" charset="0"/>
                          </a:rPr>
                          <m:t>𝑝</m:t>
                        </m:r>
                      </m:sub>
                    </m:sSub>
                  </m:oMath>
                </a14:m>
                <a:r>
                  <a:rPr lang="en-GB" sz="1800" i="1" dirty="0">
                    <a:effectLst/>
                    <a:latin typeface="Century Gothic" panose="020B0502020202020204" pitchFamily="34" charset="0"/>
                  </a:rPr>
                  <a:t> </a:t>
                </a:r>
                <a:r>
                  <a:rPr lang="en-GB" sz="1800" dirty="0">
                    <a:effectLst/>
                    <a:latin typeface="Century Gothic" panose="020B0502020202020204" pitchFamily="34" charset="0"/>
                  </a:rPr>
                  <a:t>and </a:t>
                </a:r>
                <a:r>
                  <a:rPr lang="en-GB" i="1" dirty="0">
                    <a:latin typeface="Century Gothic" panose="020B0502020202020204" pitchFamily="34" charset="0"/>
                  </a:rPr>
                  <a:t> </a:t>
                </a:r>
                <a14:m>
                  <m:oMath xmlns:m="http://schemas.openxmlformats.org/officeDocument/2006/math">
                    <m:sSubSup>
                      <m:sSubSupPr>
                        <m:ctrlPr>
                          <a:rPr lang="en-GB" sz="1800" b="0" i="1" smtClean="0">
                            <a:effectLst/>
                            <a:latin typeface="Cambria Math" panose="02040503050406030204" pitchFamily="18" charset="0"/>
                          </a:rPr>
                        </m:ctrlPr>
                      </m:sSubSupPr>
                      <m:e>
                        <m:r>
                          <a:rPr lang="en-GB" sz="1800" b="0" i="1" smtClean="0">
                            <a:effectLst/>
                            <a:latin typeface="Cambria Math" panose="02040503050406030204" pitchFamily="18" charset="0"/>
                          </a:rPr>
                          <m:t>𝑢</m:t>
                        </m:r>
                      </m:e>
                      <m:sub>
                        <m:r>
                          <a:rPr lang="en-GB" sz="1800" b="0" i="1" smtClean="0">
                            <a:effectLst/>
                            <a:latin typeface="Cambria Math" panose="02040503050406030204" pitchFamily="18" charset="0"/>
                          </a:rPr>
                          <m:t>𝑡</m:t>
                        </m:r>
                      </m:sub>
                      <m:sup>
                        <m:r>
                          <a:rPr lang="en-GB" sz="1800" b="0" i="1" smtClean="0">
                            <a:effectLst/>
                            <a:latin typeface="Cambria Math" panose="02040503050406030204" pitchFamily="18" charset="0"/>
                          </a:rPr>
                          <m:t>∗</m:t>
                        </m:r>
                      </m:sup>
                    </m:sSubSup>
                    <m:r>
                      <a:rPr lang="en-GB" sz="1800" i="1" smtClean="0">
                        <a:effectLst/>
                        <a:latin typeface="Cambria Math" panose="02040503050406030204" pitchFamily="18" charset="0"/>
                      </a:rPr>
                      <m:t>(</m:t>
                    </m:r>
                    <m:r>
                      <a:rPr lang="en-GB" sz="1800" i="1">
                        <a:effectLst/>
                        <a:latin typeface="Cambria Math" panose="02040503050406030204" pitchFamily="18" charset="0"/>
                      </a:rPr>
                      <m:t>𝑥</m:t>
                    </m:r>
                    <m:r>
                      <a:rPr lang="en-GB" sz="1800" i="1">
                        <a:effectLst/>
                        <a:latin typeface="Cambria Math" panose="02040503050406030204" pitchFamily="18" charset="0"/>
                      </a:rPr>
                      <m:t>(</m:t>
                    </m:r>
                    <m:r>
                      <a:rPr lang="en-GB" sz="1800" i="1">
                        <a:effectLst/>
                        <a:latin typeface="Cambria Math" panose="02040503050406030204" pitchFamily="18" charset="0"/>
                      </a:rPr>
                      <m:t>𝑡</m:t>
                    </m:r>
                    <m:r>
                      <a:rPr lang="en-GB" sz="1800" i="1">
                        <a:effectLst/>
                        <a:latin typeface="Cambria Math" panose="02040503050406030204" pitchFamily="18" charset="0"/>
                      </a:rPr>
                      <m:t>))</m:t>
                    </m:r>
                  </m:oMath>
                </a14:m>
                <a:r>
                  <a:rPr lang="en-GB" sz="1800" dirty="0">
                    <a:effectLst/>
                    <a:latin typeface="Century Gothic" panose="020B0502020202020204" pitchFamily="34" charset="0"/>
                  </a:rPr>
                  <a:t> are applied to the system;</a:t>
                </a:r>
                <a:br>
                  <a:rPr lang="en-GB" sz="1800" dirty="0">
                    <a:effectLst/>
                    <a:latin typeface="Century Gothic" panose="020B0502020202020204" pitchFamily="34" charset="0"/>
                  </a:rPr>
                </a:br>
                <a:r>
                  <a:rPr lang="en-GB" sz="1800" dirty="0">
                    <a:effectLst/>
                    <a:latin typeface="Century Gothic" panose="020B0502020202020204" pitchFamily="34" charset="0"/>
                  </a:rPr>
                  <a:t>3. Only the first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𝑐</m:t>
                        </m:r>
                      </m:sub>
                    </m:sSub>
                  </m:oMath>
                </a14:m>
                <a:r>
                  <a:rPr lang="en-GB" sz="1800" i="1" dirty="0">
                    <a:effectLst/>
                    <a:latin typeface="Century Gothic" panose="020B0502020202020204" pitchFamily="34" charset="0"/>
                  </a:rPr>
                  <a:t> </a:t>
                </a:r>
                <a:r>
                  <a:rPr lang="en-GB" sz="1800" dirty="0">
                    <a:effectLst/>
                    <a:latin typeface="Century Gothic" panose="020B0502020202020204" pitchFamily="34" charset="0"/>
                  </a:rPr>
                  <a:t>element of </a:t>
                </a: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𝑢</m:t>
                        </m:r>
                      </m:e>
                      <m:sub>
                        <m:r>
                          <a:rPr lang="en-GB" i="1">
                            <a:latin typeface="Cambria Math" panose="02040503050406030204" pitchFamily="18" charset="0"/>
                          </a:rPr>
                          <m:t>𝑡</m:t>
                        </m:r>
                      </m:sub>
                      <m:sup>
                        <m:r>
                          <a:rPr lang="en-GB" i="1">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oMath>
                </a14:m>
                <a:r>
                  <a:rPr lang="en-GB" sz="1800" dirty="0">
                    <a:effectLst/>
                    <a:latin typeface="Century Gothic" panose="020B0502020202020204" pitchFamily="34" charset="0"/>
                  </a:rPr>
                  <a:t> are applied to the system; </a:t>
                </a:r>
              </a:p>
              <a:p>
                <a:r>
                  <a:rPr lang="en-GB" sz="1800" dirty="0">
                    <a:effectLst/>
                    <a:latin typeface="Century Gothic" panose="020B0502020202020204" pitchFamily="34" charset="0"/>
                  </a:rPr>
                  <a:t>4. The process starts again at time </a:t>
                </a:r>
                <a14:m>
                  <m:oMath xmlns:m="http://schemas.openxmlformats.org/officeDocument/2006/math">
                    <m:r>
                      <a:rPr lang="en-GB" sz="1800" i="1" smtClean="0">
                        <a:effectLst/>
                        <a:latin typeface="Cambria Math" panose="02040503050406030204" pitchFamily="18" charset="0"/>
                      </a:rPr>
                      <m:t>𝑡</m:t>
                    </m:r>
                    <m:r>
                      <a:rPr lang="en-GB" sz="1800" i="1" smtClean="0">
                        <a:effectLst/>
                        <a:latin typeface="Cambria Math" panose="02040503050406030204" pitchFamily="18" charset="0"/>
                      </a:rPr>
                      <m:t> + </m:t>
                    </m:r>
                    <m:sSub>
                      <m:sSubPr>
                        <m:ctrlPr>
                          <a:rPr lang="en-GB" sz="1800" i="1" smtClean="0">
                            <a:effectLst/>
                            <a:latin typeface="Cambria Math" panose="02040503050406030204" pitchFamily="18" charset="0"/>
                          </a:rPr>
                        </m:ctrlPr>
                      </m:sSubPr>
                      <m:e>
                        <m:r>
                          <a:rPr lang="en-GB" sz="1800" i="1" smtClean="0">
                            <a:effectLst/>
                            <a:latin typeface="Cambria Math" panose="02040503050406030204" pitchFamily="18" charset="0"/>
                          </a:rPr>
                          <m:t>𝑇</m:t>
                        </m:r>
                      </m:e>
                      <m:sub>
                        <m:r>
                          <a:rPr lang="en-GB" sz="1800" i="1" smtClean="0">
                            <a:effectLst/>
                            <a:latin typeface="Cambria Math" panose="02040503050406030204" pitchFamily="18" charset="0"/>
                          </a:rPr>
                          <m:t>𝑠</m:t>
                        </m:r>
                      </m:sub>
                    </m:sSub>
                  </m:oMath>
                </a14:m>
                <a:r>
                  <a:rPr lang="en-GB" sz="1800" i="1" dirty="0">
                    <a:effectLst/>
                    <a:latin typeface="Century Gothic" panose="020B0502020202020204" pitchFamily="34" charset="0"/>
                  </a:rPr>
                  <a:t> </a:t>
                </a:r>
                <a:endParaRPr lang="en-GB" dirty="0">
                  <a:latin typeface="Century Gothic" panose="020B0502020202020204" pitchFamily="34" charset="0"/>
                </a:endParaRPr>
              </a:p>
            </p:txBody>
          </p:sp>
        </mc:Choice>
        <mc:Fallback>
          <p:sp>
            <p:nvSpPr>
              <p:cNvPr id="15" name="CasellaDiTesto 14">
                <a:extLst>
                  <a:ext uri="{FF2B5EF4-FFF2-40B4-BE49-F238E27FC236}">
                    <a16:creationId xmlns:a16="http://schemas.microsoft.com/office/drawing/2014/main" id="{B52072FD-BBA4-6A4D-5291-C78BE83F3072}"/>
                  </a:ext>
                </a:extLst>
              </p:cNvPr>
              <p:cNvSpPr txBox="1">
                <a:spLocks noRot="1" noChangeAspect="1" noMove="1" noResize="1" noEditPoints="1" noAdjustHandles="1" noChangeArrowheads="1" noChangeShapeType="1" noTextEdit="1"/>
              </p:cNvSpPr>
              <p:nvPr/>
            </p:nvSpPr>
            <p:spPr>
              <a:xfrm>
                <a:off x="111616" y="3953266"/>
                <a:ext cx="12010586" cy="2074158"/>
              </a:xfrm>
              <a:prstGeom prst="rect">
                <a:avLst/>
              </a:prstGeom>
              <a:blipFill>
                <a:blip r:embed="rId5"/>
                <a:stretch>
                  <a:fillRect l="-422" t="-1829" b="-3659"/>
                </a:stretch>
              </a:blipFill>
            </p:spPr>
            <p:txBody>
              <a:bodyPr/>
              <a:lstStyle/>
              <a:p>
                <a:r>
                  <a:rPr lang="en-GB">
                    <a:noFill/>
                  </a:rPr>
                  <a:t> </a:t>
                </a:r>
              </a:p>
            </p:txBody>
          </p:sp>
        </mc:Fallback>
      </mc:AlternateContent>
    </p:spTree>
    <p:extLst>
      <p:ext uri="{BB962C8B-B14F-4D97-AF65-F5344CB8AC3E}">
        <p14:creationId xmlns:p14="http://schemas.microsoft.com/office/powerpoint/2010/main" val="1175155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NONLINEAR MODEL PREDICTIVE CONTROL (NMPC)</a:t>
            </a:r>
          </a:p>
        </p:txBody>
      </p:sp>
      <p:sp>
        <p:nvSpPr>
          <p:cNvPr id="9" name="CasellaDiTesto 8">
            <a:extLst>
              <a:ext uri="{FF2B5EF4-FFF2-40B4-BE49-F238E27FC236}">
                <a16:creationId xmlns:a16="http://schemas.microsoft.com/office/drawing/2014/main" id="{DE5D4978-66CF-C06D-B253-604251E62D6B}"/>
              </a:ext>
            </a:extLst>
          </p:cNvPr>
          <p:cNvSpPr txBox="1"/>
          <p:nvPr/>
        </p:nvSpPr>
        <p:spPr>
          <a:xfrm>
            <a:off x="4346917" y="645662"/>
            <a:ext cx="5716418" cy="494494"/>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Implementation</a:t>
            </a:r>
          </a:p>
        </p:txBody>
      </p:sp>
      <p:sp>
        <p:nvSpPr>
          <p:cNvPr id="3" name="CasellaDiTesto 2">
            <a:extLst>
              <a:ext uri="{FF2B5EF4-FFF2-40B4-BE49-F238E27FC236}">
                <a16:creationId xmlns:a16="http://schemas.microsoft.com/office/drawing/2014/main" id="{A2829216-FD77-4756-673E-B8A883849137}"/>
              </a:ext>
            </a:extLst>
          </p:cNvPr>
          <p:cNvSpPr txBox="1"/>
          <p:nvPr/>
        </p:nvSpPr>
        <p:spPr>
          <a:xfrm>
            <a:off x="111616" y="1398479"/>
            <a:ext cx="11892542" cy="584775"/>
          </a:xfrm>
          <a:prstGeom prst="rect">
            <a:avLst/>
          </a:prstGeom>
          <a:noFill/>
        </p:spPr>
        <p:txBody>
          <a:bodyPr wrap="square">
            <a:spAutoFit/>
          </a:bodyPr>
          <a:lstStyle/>
          <a:p>
            <a:pPr algn="just"/>
            <a:r>
              <a:rPr lang="en-GB" sz="1600" dirty="0">
                <a:latin typeface="Century Gothic" panose="020B0502020202020204" pitchFamily="34" charset="0"/>
              </a:rPr>
              <a:t>The NMPC has been developed in MATLAB and Simulink exploiting the Model Predictive Control Toolbox which provides functions and Simulink blocks to develop model predictive controller to simplify their adoption in simulations</a:t>
            </a:r>
          </a:p>
        </p:txBody>
      </p:sp>
      <p:pic>
        <p:nvPicPr>
          <p:cNvPr id="8" name="Immagine 7" descr="Immagine che contiene diagramma, Disegno tecnico, Piano, schematico&#10;&#10;Descrizione generata automaticamente">
            <a:extLst>
              <a:ext uri="{FF2B5EF4-FFF2-40B4-BE49-F238E27FC236}">
                <a16:creationId xmlns:a16="http://schemas.microsoft.com/office/drawing/2014/main" id="{CBCD1E0D-7E35-6A4C-D539-EFD11E4DA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98" y="2741717"/>
            <a:ext cx="4498873" cy="3241284"/>
          </a:xfrm>
          <a:prstGeom prst="rect">
            <a:avLst/>
          </a:prstGeom>
        </p:spPr>
      </p:pic>
      <p:pic>
        <p:nvPicPr>
          <p:cNvPr id="11" name="Picture 2" descr="Matlab Simulink, 52% OFF | futuros.abrelatam.org">
            <a:extLst>
              <a:ext uri="{FF2B5EF4-FFF2-40B4-BE49-F238E27FC236}">
                <a16:creationId xmlns:a16="http://schemas.microsoft.com/office/drawing/2014/main" id="{AC233383-CA88-8C23-A101-985250962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98" y="2361960"/>
            <a:ext cx="830997" cy="830997"/>
          </a:xfrm>
          <a:prstGeom prst="rect">
            <a:avLst/>
          </a:prstGeom>
          <a:noFill/>
          <a:extLst>
            <a:ext uri="{909E8E84-426E-40DD-AFC4-6F175D3DCCD1}">
              <a14:hiddenFill xmlns:a14="http://schemas.microsoft.com/office/drawing/2010/main">
                <a:solidFill>
                  <a:srgbClr val="FFFFFF"/>
                </a:solidFill>
              </a14:hiddenFill>
            </a:ext>
          </a:extLst>
        </p:spPr>
      </p:pic>
      <p:pic>
        <p:nvPicPr>
          <p:cNvPr id="16" name="Immagine 15">
            <a:extLst>
              <a:ext uri="{FF2B5EF4-FFF2-40B4-BE49-F238E27FC236}">
                <a16:creationId xmlns:a16="http://schemas.microsoft.com/office/drawing/2014/main" id="{66150558-A355-90AD-7822-AE1D74C5F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0770" y="2211773"/>
            <a:ext cx="4267303" cy="375148"/>
          </a:xfrm>
          <a:prstGeom prst="rect">
            <a:avLst/>
          </a:prstGeom>
        </p:spPr>
      </p:pic>
      <p:sp>
        <p:nvSpPr>
          <p:cNvPr id="17" name="CasellaDiTesto 16">
            <a:extLst>
              <a:ext uri="{FF2B5EF4-FFF2-40B4-BE49-F238E27FC236}">
                <a16:creationId xmlns:a16="http://schemas.microsoft.com/office/drawing/2014/main" id="{C12CC6E4-2FFB-9AD0-F213-3F6B8A25A067}"/>
              </a:ext>
            </a:extLst>
          </p:cNvPr>
          <p:cNvSpPr txBox="1"/>
          <p:nvPr/>
        </p:nvSpPr>
        <p:spPr>
          <a:xfrm>
            <a:off x="4937670" y="2230070"/>
            <a:ext cx="1853392" cy="338554"/>
          </a:xfrm>
          <a:prstGeom prst="rect">
            <a:avLst/>
          </a:prstGeom>
          <a:noFill/>
        </p:spPr>
        <p:txBody>
          <a:bodyPr wrap="none" rtlCol="0">
            <a:spAutoFit/>
          </a:bodyPr>
          <a:lstStyle/>
          <a:p>
            <a:pPr marL="285750" indent="-285750">
              <a:buFont typeface="Arial" panose="020B0604020202020204" pitchFamily="34" charset="0"/>
              <a:buChar char="•"/>
            </a:pPr>
            <a:r>
              <a:rPr lang="en-GB" sz="1600" dirty="0">
                <a:latin typeface="Century Gothic" panose="020B0502020202020204" pitchFamily="34" charset="0"/>
              </a:rPr>
              <a:t>Cost function:</a:t>
            </a:r>
          </a:p>
        </p:txBody>
      </p:sp>
      <p:sp>
        <p:nvSpPr>
          <p:cNvPr id="18" name="CasellaDiTesto 17">
            <a:extLst>
              <a:ext uri="{FF2B5EF4-FFF2-40B4-BE49-F238E27FC236}">
                <a16:creationId xmlns:a16="http://schemas.microsoft.com/office/drawing/2014/main" id="{1A364A88-54D7-0ADC-2837-95B9EE08B33B}"/>
              </a:ext>
            </a:extLst>
          </p:cNvPr>
          <p:cNvSpPr txBox="1"/>
          <p:nvPr/>
        </p:nvSpPr>
        <p:spPr>
          <a:xfrm>
            <a:off x="4937670" y="3090446"/>
            <a:ext cx="1234633" cy="338554"/>
          </a:xfrm>
          <a:prstGeom prst="rect">
            <a:avLst/>
          </a:prstGeom>
          <a:noFill/>
        </p:spPr>
        <p:txBody>
          <a:bodyPr wrap="none" rtlCol="0">
            <a:spAutoFit/>
          </a:bodyPr>
          <a:lstStyle/>
          <a:p>
            <a:pPr marL="285750" indent="-285750">
              <a:buFont typeface="Arial" panose="020B0604020202020204" pitchFamily="34" charset="0"/>
              <a:buChar char="•"/>
            </a:pPr>
            <a:r>
              <a:rPr lang="en-GB" sz="1600" dirty="0">
                <a:latin typeface="Century Gothic" panose="020B0502020202020204" pitchFamily="34" charset="0"/>
              </a:rPr>
              <a:t>Output:</a:t>
            </a:r>
          </a:p>
        </p:txBody>
      </p:sp>
      <p:pic>
        <p:nvPicPr>
          <p:cNvPr id="20" name="Immagine 19" descr="Immagine che contiene calligrafia, Carattere, testo, numero&#10;&#10;Descrizione generata automaticamente">
            <a:extLst>
              <a:ext uri="{FF2B5EF4-FFF2-40B4-BE49-F238E27FC236}">
                <a16:creationId xmlns:a16="http://schemas.microsoft.com/office/drawing/2014/main" id="{0BCB43D9-C986-3222-F7FD-32F51C659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2166" y="2741717"/>
            <a:ext cx="838496" cy="1026219"/>
          </a:xfrm>
          <a:prstGeom prst="rect">
            <a:avLst/>
          </a:prstGeom>
        </p:spPr>
      </p:pic>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1291EC46-ACC8-72C5-01EC-15F12FC46301}"/>
                  </a:ext>
                </a:extLst>
              </p:cNvPr>
              <p:cNvSpPr txBox="1"/>
              <p:nvPr/>
            </p:nvSpPr>
            <p:spPr>
              <a:xfrm>
                <a:off x="8138358" y="3894611"/>
                <a:ext cx="109921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𝑇</m:t>
                          </m:r>
                        </m:e>
                        <m:sub>
                          <m:r>
                            <a:rPr lang="it-IT" sz="1600" b="0" i="1" smtClean="0">
                              <a:latin typeface="Cambria Math" panose="02040503050406030204" pitchFamily="18" charset="0"/>
                            </a:rPr>
                            <m:t>𝑠</m:t>
                          </m:r>
                        </m:sub>
                      </m:sSub>
                      <m:r>
                        <a:rPr lang="it-IT" sz="1600" b="0" i="1" smtClean="0">
                          <a:latin typeface="Cambria Math" panose="02040503050406030204" pitchFamily="18" charset="0"/>
                        </a:rPr>
                        <m:t>=0.1 </m:t>
                      </m:r>
                      <m:r>
                        <a:rPr lang="it-IT" sz="1600" b="0" i="1" smtClean="0">
                          <a:latin typeface="Cambria Math" panose="02040503050406030204" pitchFamily="18" charset="0"/>
                        </a:rPr>
                        <m:t>𝑠</m:t>
                      </m:r>
                    </m:oMath>
                  </m:oMathPara>
                </a14:m>
                <a:endParaRPr lang="en-GB" sz="1600" dirty="0">
                  <a:latin typeface="Century Gothic" panose="020B0502020202020204" pitchFamily="34" charset="0"/>
                </a:endParaRPr>
              </a:p>
            </p:txBody>
          </p:sp>
        </mc:Choice>
        <mc:Fallback xmlns="">
          <p:sp>
            <p:nvSpPr>
              <p:cNvPr id="21" name="CasellaDiTesto 20">
                <a:extLst>
                  <a:ext uri="{FF2B5EF4-FFF2-40B4-BE49-F238E27FC236}">
                    <a16:creationId xmlns:a16="http://schemas.microsoft.com/office/drawing/2014/main" id="{1291EC46-ACC8-72C5-01EC-15F12FC46301}"/>
                  </a:ext>
                </a:extLst>
              </p:cNvPr>
              <p:cNvSpPr txBox="1">
                <a:spLocks noRot="1" noChangeAspect="1" noMove="1" noResize="1" noEditPoints="1" noAdjustHandles="1" noChangeArrowheads="1" noChangeShapeType="1" noTextEdit="1"/>
              </p:cNvSpPr>
              <p:nvPr/>
            </p:nvSpPr>
            <p:spPr>
              <a:xfrm>
                <a:off x="8138358" y="3894611"/>
                <a:ext cx="1099212" cy="338554"/>
              </a:xfrm>
              <a:prstGeom prst="rect">
                <a:avLst/>
              </a:prstGeom>
              <a:blipFill>
                <a:blip r:embed="rId7"/>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37B86889-379E-B85B-8B1F-8906FB899FDA}"/>
                  </a:ext>
                </a:extLst>
              </p:cNvPr>
              <p:cNvSpPr txBox="1"/>
              <p:nvPr/>
            </p:nvSpPr>
            <p:spPr>
              <a:xfrm>
                <a:off x="9400478" y="3894540"/>
                <a:ext cx="935000"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𝑇</m:t>
                          </m:r>
                        </m:e>
                        <m:sub>
                          <m:r>
                            <a:rPr lang="it-IT" sz="1600" b="0" i="1" smtClean="0">
                              <a:latin typeface="Cambria Math" panose="02040503050406030204" pitchFamily="18" charset="0"/>
                            </a:rPr>
                            <m:t>𝑝</m:t>
                          </m:r>
                        </m:sub>
                      </m:sSub>
                      <m:r>
                        <a:rPr lang="it-IT" sz="1600" b="0" i="1" smtClean="0">
                          <a:latin typeface="Cambria Math" panose="02040503050406030204" pitchFamily="18" charset="0"/>
                        </a:rPr>
                        <m:t>=20</m:t>
                      </m:r>
                    </m:oMath>
                  </m:oMathPara>
                </a14:m>
                <a:endParaRPr lang="en-GB" sz="1600" dirty="0">
                  <a:latin typeface="Century Gothic" panose="020B0502020202020204" pitchFamily="34" charset="0"/>
                </a:endParaRPr>
              </a:p>
            </p:txBody>
          </p:sp>
        </mc:Choice>
        <mc:Fallback xmlns="">
          <p:sp>
            <p:nvSpPr>
              <p:cNvPr id="22" name="CasellaDiTesto 21">
                <a:extLst>
                  <a:ext uri="{FF2B5EF4-FFF2-40B4-BE49-F238E27FC236}">
                    <a16:creationId xmlns:a16="http://schemas.microsoft.com/office/drawing/2014/main" id="{37B86889-379E-B85B-8B1F-8906FB899FDA}"/>
                  </a:ext>
                </a:extLst>
              </p:cNvPr>
              <p:cNvSpPr txBox="1">
                <a:spLocks noRot="1" noChangeAspect="1" noMove="1" noResize="1" noEditPoints="1" noAdjustHandles="1" noChangeArrowheads="1" noChangeShapeType="1" noTextEdit="1"/>
              </p:cNvSpPr>
              <p:nvPr/>
            </p:nvSpPr>
            <p:spPr>
              <a:xfrm>
                <a:off x="9400478" y="3894540"/>
                <a:ext cx="935000" cy="357534"/>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2B4A2858-84CB-B038-E1B7-F82DBDCD244B}"/>
                  </a:ext>
                </a:extLst>
              </p:cNvPr>
              <p:cNvSpPr txBox="1"/>
              <p:nvPr/>
            </p:nvSpPr>
            <p:spPr>
              <a:xfrm>
                <a:off x="10498386" y="3913520"/>
                <a:ext cx="80490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𝑇</m:t>
                          </m:r>
                        </m:e>
                        <m:sub>
                          <m:r>
                            <a:rPr lang="it-IT" sz="1600" b="0" i="1" smtClean="0">
                              <a:latin typeface="Cambria Math" panose="02040503050406030204" pitchFamily="18" charset="0"/>
                            </a:rPr>
                            <m:t>𝑐</m:t>
                          </m:r>
                        </m:sub>
                      </m:sSub>
                      <m:r>
                        <a:rPr lang="it-IT" sz="1600" b="0" i="1" smtClean="0">
                          <a:latin typeface="Cambria Math" panose="02040503050406030204" pitchFamily="18" charset="0"/>
                        </a:rPr>
                        <m:t>=5</m:t>
                      </m:r>
                    </m:oMath>
                  </m:oMathPara>
                </a14:m>
                <a:endParaRPr lang="en-GB" sz="1600" dirty="0">
                  <a:latin typeface="Century Gothic" panose="020B0502020202020204" pitchFamily="34" charset="0"/>
                </a:endParaRPr>
              </a:p>
            </p:txBody>
          </p:sp>
        </mc:Choice>
        <mc:Fallback xmlns="">
          <p:sp>
            <p:nvSpPr>
              <p:cNvPr id="23" name="CasellaDiTesto 22">
                <a:extLst>
                  <a:ext uri="{FF2B5EF4-FFF2-40B4-BE49-F238E27FC236}">
                    <a16:creationId xmlns:a16="http://schemas.microsoft.com/office/drawing/2014/main" id="{2B4A2858-84CB-B038-E1B7-F82DBDCD244B}"/>
                  </a:ext>
                </a:extLst>
              </p:cNvPr>
              <p:cNvSpPr txBox="1">
                <a:spLocks noRot="1" noChangeAspect="1" noMove="1" noResize="1" noEditPoints="1" noAdjustHandles="1" noChangeArrowheads="1" noChangeShapeType="1" noTextEdit="1"/>
              </p:cNvSpPr>
              <p:nvPr/>
            </p:nvSpPr>
            <p:spPr>
              <a:xfrm>
                <a:off x="10498386" y="3913520"/>
                <a:ext cx="804900" cy="338554"/>
              </a:xfrm>
              <a:prstGeom prst="rect">
                <a:avLst/>
              </a:prstGeom>
              <a:blipFill>
                <a:blip r:embed="rId9"/>
                <a:stretch>
                  <a:fillRect/>
                </a:stretch>
              </a:blipFill>
            </p:spPr>
            <p:txBody>
              <a:bodyPr/>
              <a:lstStyle/>
              <a:p>
                <a:r>
                  <a:rPr lang="en-GB">
                    <a:noFill/>
                  </a:rPr>
                  <a:t> </a:t>
                </a:r>
              </a:p>
            </p:txBody>
          </p:sp>
        </mc:Fallback>
      </mc:AlternateContent>
      <p:sp>
        <p:nvSpPr>
          <p:cNvPr id="24" name="CasellaDiTesto 23">
            <a:extLst>
              <a:ext uri="{FF2B5EF4-FFF2-40B4-BE49-F238E27FC236}">
                <a16:creationId xmlns:a16="http://schemas.microsoft.com/office/drawing/2014/main" id="{9161E746-F76B-B430-98A4-71B08743ED7F}"/>
              </a:ext>
            </a:extLst>
          </p:cNvPr>
          <p:cNvSpPr txBox="1"/>
          <p:nvPr/>
        </p:nvSpPr>
        <p:spPr>
          <a:xfrm>
            <a:off x="4953169" y="3932526"/>
            <a:ext cx="3103735" cy="338554"/>
          </a:xfrm>
          <a:prstGeom prst="rect">
            <a:avLst/>
          </a:prstGeom>
          <a:noFill/>
        </p:spPr>
        <p:txBody>
          <a:bodyPr wrap="none" rtlCol="0">
            <a:spAutoFit/>
          </a:bodyPr>
          <a:lstStyle/>
          <a:p>
            <a:pPr marL="285750" indent="-285750">
              <a:buFont typeface="Arial" panose="020B0604020202020204" pitchFamily="34" charset="0"/>
              <a:buChar char="•"/>
            </a:pPr>
            <a:r>
              <a:rPr lang="en-GB" sz="1600" dirty="0">
                <a:latin typeface="Century Gothic" panose="020B0502020202020204" pitchFamily="34" charset="0"/>
              </a:rPr>
              <a:t>Configuration parameters:</a:t>
            </a:r>
          </a:p>
        </p:txBody>
      </p:sp>
      <p:sp>
        <p:nvSpPr>
          <p:cNvPr id="26" name="CasellaDiTesto 25">
            <a:extLst>
              <a:ext uri="{FF2B5EF4-FFF2-40B4-BE49-F238E27FC236}">
                <a16:creationId xmlns:a16="http://schemas.microsoft.com/office/drawing/2014/main" id="{A3655410-A195-79CF-6BF1-1A40FDE933F9}"/>
              </a:ext>
            </a:extLst>
          </p:cNvPr>
          <p:cNvSpPr txBox="1"/>
          <p:nvPr/>
        </p:nvSpPr>
        <p:spPr>
          <a:xfrm>
            <a:off x="4953169" y="4537522"/>
            <a:ext cx="2137124" cy="338554"/>
          </a:xfrm>
          <a:prstGeom prst="rect">
            <a:avLst/>
          </a:prstGeom>
          <a:noFill/>
        </p:spPr>
        <p:txBody>
          <a:bodyPr wrap="none" rtlCol="0">
            <a:spAutoFit/>
          </a:bodyPr>
          <a:lstStyle/>
          <a:p>
            <a:pPr marL="285750" indent="-285750">
              <a:buFont typeface="Arial" panose="020B0604020202020204" pitchFamily="34" charset="0"/>
              <a:buChar char="•"/>
            </a:pPr>
            <a:r>
              <a:rPr lang="en-GB" sz="1600" dirty="0">
                <a:latin typeface="Century Gothic" panose="020B0502020202020204" pitchFamily="34" charset="0"/>
              </a:rPr>
              <a:t>Weight Matrices:</a:t>
            </a:r>
          </a:p>
        </p:txBody>
      </p:sp>
      <p:pic>
        <p:nvPicPr>
          <p:cNvPr id="28" name="Immagine 27" descr="Immagine che contiene Carattere, bianco, tipografia, design&#10;&#10;Descrizione generata automaticamente">
            <a:extLst>
              <a:ext uri="{FF2B5EF4-FFF2-40B4-BE49-F238E27FC236}">
                <a16:creationId xmlns:a16="http://schemas.microsoft.com/office/drawing/2014/main" id="{D9ED2C8A-5545-4594-0366-84D2A8EC57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8527" y="4946099"/>
            <a:ext cx="4792309" cy="1131208"/>
          </a:xfrm>
          <a:prstGeom prst="rect">
            <a:avLst/>
          </a:prstGeom>
        </p:spPr>
      </p:pic>
    </p:spTree>
    <p:extLst>
      <p:ext uri="{BB962C8B-B14F-4D97-AF65-F5344CB8AC3E}">
        <p14:creationId xmlns:p14="http://schemas.microsoft.com/office/powerpoint/2010/main" val="1106939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NONLINEAR MODEL PREDICTIVE CONTROL (NMPC)</a:t>
            </a:r>
          </a:p>
        </p:txBody>
      </p:sp>
      <p:pic>
        <p:nvPicPr>
          <p:cNvPr id="2" name="Nonlinear MPC Drone - Realizzato con Clipchamp">
            <a:hlinkClick r:id="" action="ppaction://media"/>
            <a:extLst>
              <a:ext uri="{FF2B5EF4-FFF2-40B4-BE49-F238E27FC236}">
                <a16:creationId xmlns:a16="http://schemas.microsoft.com/office/drawing/2014/main" id="{2B488E7B-1852-DF1E-AE15-965BC0D95B1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557" t="-2569" r="8557" b="-2569"/>
          <a:stretch/>
        </p:blipFill>
        <p:spPr>
          <a:xfrm>
            <a:off x="4756517" y="1065709"/>
            <a:ext cx="7247641" cy="5180531"/>
          </a:xfrm>
          <a:prstGeom prst="rect">
            <a:avLst/>
          </a:prstGeom>
        </p:spPr>
      </p:pic>
      <p:pic>
        <p:nvPicPr>
          <p:cNvPr id="10" name="Immagine 9" descr="Immagine che contiene linea, Diagramma, diagramma, schermata&#10;&#10;Descrizione generata automaticamente">
            <a:extLst>
              <a:ext uri="{FF2B5EF4-FFF2-40B4-BE49-F238E27FC236}">
                <a16:creationId xmlns:a16="http://schemas.microsoft.com/office/drawing/2014/main" id="{BA5732FE-9B6A-72B7-573F-B01E7539C6DF}"/>
              </a:ext>
            </a:extLst>
          </p:cNvPr>
          <p:cNvPicPr>
            <a:picLocks noChangeAspect="1"/>
          </p:cNvPicPr>
          <p:nvPr/>
        </p:nvPicPr>
        <p:blipFill rotWithShape="1">
          <a:blip r:embed="rId6">
            <a:extLst>
              <a:ext uri="{28A0092B-C50C-407E-A947-70E740481C1C}">
                <a14:useLocalDpi xmlns:a14="http://schemas.microsoft.com/office/drawing/2010/main" val="0"/>
              </a:ext>
            </a:extLst>
          </a:blip>
          <a:srcRect l="7282" r="8108"/>
          <a:stretch/>
        </p:blipFill>
        <p:spPr>
          <a:xfrm>
            <a:off x="111616" y="2526093"/>
            <a:ext cx="4467475" cy="2259761"/>
          </a:xfrm>
          <a:prstGeom prst="rect">
            <a:avLst/>
          </a:prstGeom>
        </p:spPr>
      </p:pic>
    </p:spTree>
    <p:extLst>
      <p:ext uri="{BB962C8B-B14F-4D97-AF65-F5344CB8AC3E}">
        <p14:creationId xmlns:p14="http://schemas.microsoft.com/office/powerpoint/2010/main" val="316266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MODEL PREDICTIVE CONTOURING CONTROL (MPCC)</a:t>
            </a:r>
          </a:p>
        </p:txBody>
      </p:sp>
      <p:pic>
        <p:nvPicPr>
          <p:cNvPr id="10" name="Immagine 9" descr="Immagine che contiene linea, diagramma, Carattere, testo&#10;&#10;Descrizione generata automaticamente">
            <a:extLst>
              <a:ext uri="{FF2B5EF4-FFF2-40B4-BE49-F238E27FC236}">
                <a16:creationId xmlns:a16="http://schemas.microsoft.com/office/drawing/2014/main" id="{5290F4C6-2B6A-850B-6F2A-B8D5B1EC4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70" y="908956"/>
            <a:ext cx="4189340" cy="2330796"/>
          </a:xfrm>
          <a:prstGeom prst="rect">
            <a:avLst/>
          </a:prstGeom>
        </p:spPr>
      </p:pic>
      <p:sp>
        <p:nvSpPr>
          <p:cNvPr id="12" name="CasellaDiTesto 11">
            <a:extLst>
              <a:ext uri="{FF2B5EF4-FFF2-40B4-BE49-F238E27FC236}">
                <a16:creationId xmlns:a16="http://schemas.microsoft.com/office/drawing/2014/main" id="{0E237364-5DF0-B2C5-F0A8-31FA02475CF5}"/>
              </a:ext>
            </a:extLst>
          </p:cNvPr>
          <p:cNvSpPr txBox="1"/>
          <p:nvPr/>
        </p:nvSpPr>
        <p:spPr>
          <a:xfrm>
            <a:off x="5179040" y="750915"/>
            <a:ext cx="6503690" cy="1323439"/>
          </a:xfrm>
          <a:prstGeom prst="rect">
            <a:avLst/>
          </a:prstGeom>
          <a:noFill/>
        </p:spPr>
        <p:txBody>
          <a:bodyPr wrap="square" rtlCol="0">
            <a:spAutoFit/>
          </a:bodyPr>
          <a:lstStyle/>
          <a:p>
            <a:pPr algn="just"/>
            <a:r>
              <a:rPr lang="en-GB" sz="1600" dirty="0">
                <a:effectLst/>
                <a:latin typeface="Century Gothic" panose="020B0502020202020204" pitchFamily="34" charset="0"/>
              </a:rPr>
              <a:t>In contrast to standard MPC methods, where a time-sampled state and input reference is tracked, MPCC methods consider the higher-level task of minimizing the Euclidean distance to a three-dimensional path while maximizing the speed at which the path is traversed.</a:t>
            </a:r>
            <a:endParaRPr lang="en-GB" sz="1600"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356A5E09-CB43-72BD-F281-C67A939D054E}"/>
                  </a:ext>
                </a:extLst>
              </p:cNvPr>
              <p:cNvSpPr txBox="1"/>
              <p:nvPr/>
            </p:nvSpPr>
            <p:spPr>
              <a:xfrm>
                <a:off x="5179040" y="2176359"/>
                <a:ext cx="5998502" cy="1081643"/>
              </a:xfrm>
              <a:prstGeom prst="rect">
                <a:avLst/>
              </a:prstGeom>
              <a:noFill/>
            </p:spPr>
            <p:txBody>
              <a:bodyPr wrap="none" rtlCol="0">
                <a:spAutoFit/>
              </a:bodyPr>
              <a:lstStyle/>
              <a:p>
                <a:r>
                  <a:rPr lang="en-GB" sz="1600" dirty="0">
                    <a:latin typeface="Century Gothic" panose="020B0502020202020204" pitchFamily="34" charset="0"/>
                  </a:rPr>
                  <a:t>Let:</a:t>
                </a:r>
              </a:p>
              <a:p>
                <a:pPr marL="285750" indent="-285750">
                  <a:buFontTx/>
                  <a:buChar char="-"/>
                </a:pPr>
                <a14:m>
                  <m:oMath xmlns:m="http://schemas.openxmlformats.org/officeDocument/2006/math">
                    <m:sSub>
                      <m:sSubPr>
                        <m:ctrlPr>
                          <a:rPr lang="en-GB" sz="1600" b="0" i="1" smtClean="0">
                            <a:latin typeface="Cambria Math" panose="02040503050406030204" pitchFamily="18" charset="0"/>
                            <a:ea typeface="Cambria Math" panose="02040503050406030204" pitchFamily="18" charset="0"/>
                          </a:rPr>
                        </m:ctrlPr>
                      </m:sSubPr>
                      <m:e>
                        <m:r>
                          <a:rPr lang="en-GB" sz="1600" b="0" i="1" smtClean="0">
                            <a:latin typeface="Cambria Math" panose="02040503050406030204" pitchFamily="18" charset="0"/>
                            <a:ea typeface="Cambria Math" panose="02040503050406030204" pitchFamily="18" charset="0"/>
                          </a:rPr>
                          <m:t>𝜃</m:t>
                        </m:r>
                      </m:e>
                      <m:sub>
                        <m:r>
                          <a:rPr lang="en-GB" sz="1600" b="0" i="1" smtClean="0">
                            <a:latin typeface="Cambria Math" panose="02040503050406030204" pitchFamily="18" charset="0"/>
                            <a:ea typeface="Cambria Math" panose="02040503050406030204" pitchFamily="18" charset="0"/>
                          </a:rPr>
                          <m:t>𝑘</m:t>
                        </m:r>
                      </m:sub>
                    </m:sSub>
                  </m:oMath>
                </a14:m>
                <a:r>
                  <a:rPr lang="en-GB" sz="1600" dirty="0">
                    <a:latin typeface="Century Gothic" panose="020B0502020202020204" pitchFamily="34" charset="0"/>
                  </a:rPr>
                  <a:t> = length of reference path at timestamp k</a:t>
                </a:r>
              </a:p>
              <a:p>
                <a:pPr marL="285750" indent="-285750">
                  <a:buFontTx/>
                  <a:buChar char="-"/>
                </a:pPr>
                <a14:m>
                  <m:oMath xmlns:m="http://schemas.openxmlformats.org/officeDocument/2006/math">
                    <m:sSup>
                      <m:sSupPr>
                        <m:ctrlPr>
                          <a:rPr lang="en-GB" sz="1600" b="0" i="1" smtClean="0">
                            <a:effectLst/>
                            <a:latin typeface="Cambria Math" panose="02040503050406030204" pitchFamily="18" charset="0"/>
                          </a:rPr>
                        </m:ctrlPr>
                      </m:sSupPr>
                      <m:e>
                        <m:r>
                          <a:rPr lang="en-GB" sz="1600" b="0" i="1" smtClean="0">
                            <a:effectLst/>
                            <a:latin typeface="Cambria Math" panose="02040503050406030204" pitchFamily="18" charset="0"/>
                          </a:rPr>
                          <m:t>𝑝</m:t>
                        </m:r>
                      </m:e>
                      <m:sup>
                        <m:r>
                          <a:rPr lang="en-GB" sz="1600" b="0" i="1" smtClean="0">
                            <a:effectLst/>
                            <a:latin typeface="Cambria Math" panose="02040503050406030204" pitchFamily="18" charset="0"/>
                          </a:rPr>
                          <m:t>𝑑</m:t>
                        </m:r>
                      </m:sup>
                    </m:sSup>
                    <m:d>
                      <m:dPr>
                        <m:ctrlPr>
                          <a:rPr lang="en-GB" sz="1600" b="0" i="1" smtClean="0">
                            <a:effectLst/>
                            <a:latin typeface="Cambria Math" panose="02040503050406030204" pitchFamily="18" charset="0"/>
                          </a:rPr>
                        </m:ctrlPr>
                      </m:dPr>
                      <m:e>
                        <m:r>
                          <a:rPr lang="en-GB" sz="1600" b="0" i="1" smtClean="0">
                            <a:effectLst/>
                            <a:latin typeface="Cambria Math" panose="02040503050406030204" pitchFamily="18" charset="0"/>
                            <a:ea typeface="Cambria Math" panose="02040503050406030204" pitchFamily="18" charset="0"/>
                          </a:rPr>
                          <m:t>𝜃</m:t>
                        </m:r>
                      </m:e>
                    </m:d>
                  </m:oMath>
                </a14:m>
                <a:r>
                  <a:rPr lang="en-GB" sz="1600" dirty="0">
                    <a:effectLst/>
                    <a:latin typeface="Century Gothic" panose="020B0502020202020204" pitchFamily="34" charset="0"/>
                  </a:rPr>
                  <a:t> = desired position parametrized with respect to </a:t>
                </a:r>
                <a14:m>
                  <m:oMath xmlns:m="http://schemas.openxmlformats.org/officeDocument/2006/math">
                    <m:r>
                      <a:rPr lang="en-GB" sz="1600" i="1">
                        <a:latin typeface="Cambria Math" panose="02040503050406030204" pitchFamily="18" charset="0"/>
                        <a:ea typeface="Cambria Math" panose="02040503050406030204" pitchFamily="18" charset="0"/>
                      </a:rPr>
                      <m:t>𝜃</m:t>
                    </m:r>
                  </m:oMath>
                </a14:m>
                <a:r>
                  <a:rPr lang="en-GB" sz="1600" dirty="0">
                    <a:effectLst/>
                    <a:latin typeface="Century Gothic" panose="020B0502020202020204" pitchFamily="34" charset="0"/>
                  </a:rPr>
                  <a:t>  </a:t>
                </a:r>
                <a:endParaRPr lang="en-GB" sz="1600" dirty="0">
                  <a:latin typeface="Century Gothic" panose="020B0502020202020204" pitchFamily="34" charset="0"/>
                </a:endParaRPr>
              </a:p>
              <a:p>
                <a:pPr marL="285750" indent="-285750">
                  <a:buFontTx/>
                  <a:buChar char="-"/>
                </a:pP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𝑝</m:t>
                        </m:r>
                      </m:e>
                      <m:sub>
                        <m:r>
                          <a:rPr lang="en-GB" sz="1600" b="0" i="1" smtClean="0">
                            <a:latin typeface="Cambria Math" panose="02040503050406030204" pitchFamily="18" charset="0"/>
                          </a:rPr>
                          <m:t>𝑘</m:t>
                        </m:r>
                      </m:sub>
                    </m:sSub>
                  </m:oMath>
                </a14:m>
                <a:r>
                  <a:rPr lang="en-GB" sz="1600" dirty="0">
                    <a:latin typeface="Century Gothic" panose="020B0502020202020204" pitchFamily="34" charset="0"/>
                  </a:rPr>
                  <a:t> = system position</a:t>
                </a:r>
              </a:p>
            </p:txBody>
          </p:sp>
        </mc:Choice>
        <mc:Fallback xmlns="">
          <p:sp>
            <p:nvSpPr>
              <p:cNvPr id="14" name="CasellaDiTesto 13">
                <a:extLst>
                  <a:ext uri="{FF2B5EF4-FFF2-40B4-BE49-F238E27FC236}">
                    <a16:creationId xmlns:a16="http://schemas.microsoft.com/office/drawing/2014/main" id="{356A5E09-CB43-72BD-F281-C67A939D054E}"/>
                  </a:ext>
                </a:extLst>
              </p:cNvPr>
              <p:cNvSpPr txBox="1">
                <a:spLocks noRot="1" noChangeAspect="1" noMove="1" noResize="1" noEditPoints="1" noAdjustHandles="1" noChangeArrowheads="1" noChangeShapeType="1" noTextEdit="1"/>
              </p:cNvSpPr>
              <p:nvPr/>
            </p:nvSpPr>
            <p:spPr>
              <a:xfrm>
                <a:off x="5179040" y="2176359"/>
                <a:ext cx="5998502" cy="1081643"/>
              </a:xfrm>
              <a:prstGeom prst="rect">
                <a:avLst/>
              </a:prstGeom>
              <a:blipFill>
                <a:blip r:embed="rId5"/>
                <a:stretch>
                  <a:fillRect l="-634" t="-2326" b="-69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937D4879-5434-D8A1-E5FC-2E043C183EBE}"/>
                  </a:ext>
                </a:extLst>
              </p:cNvPr>
              <p:cNvSpPr txBox="1"/>
              <p:nvPr/>
            </p:nvSpPr>
            <p:spPr>
              <a:xfrm>
                <a:off x="232117" y="3519966"/>
                <a:ext cx="11727766" cy="589200"/>
              </a:xfrm>
              <a:prstGeom prst="rect">
                <a:avLst/>
              </a:prstGeom>
              <a:noFill/>
            </p:spPr>
            <p:txBody>
              <a:bodyPr wrap="square" rtlCol="0">
                <a:spAutoFit/>
              </a:bodyPr>
              <a:lstStyle/>
              <a:p>
                <a:pPr algn="just"/>
                <a:r>
                  <a:rPr lang="en-GB" sz="1600" dirty="0">
                    <a:effectLst/>
                    <a:latin typeface="Century Gothic" panose="020B0502020202020204" pitchFamily="34" charset="0"/>
                  </a:rPr>
                  <a:t>The Model Predictive Contouring Control formulation attempts to minimize the projected distance from the current position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𝑝</m:t>
                        </m:r>
                      </m:e>
                      <m:sub>
                        <m:r>
                          <a:rPr lang="en-GB" sz="1600" b="0" i="1" smtClean="0">
                            <a:latin typeface="Cambria Math" panose="02040503050406030204" pitchFamily="18" charset="0"/>
                          </a:rPr>
                          <m:t>𝑘</m:t>
                        </m:r>
                      </m:sub>
                    </m:sSub>
                  </m:oMath>
                </a14:m>
                <a:r>
                  <a:rPr lang="en-GB" sz="1600" dirty="0">
                    <a:effectLst/>
                    <a:latin typeface="Century Gothic" panose="020B0502020202020204" pitchFamily="34" charset="0"/>
                  </a:rPr>
                  <a:t> to the desired position </a:t>
                </a:r>
                <a14:m>
                  <m:oMath xmlns:m="http://schemas.openxmlformats.org/officeDocument/2006/math">
                    <m:sSup>
                      <m:sSupPr>
                        <m:ctrlPr>
                          <a:rPr lang="en-GB" sz="1600" i="1">
                            <a:latin typeface="Cambria Math" panose="02040503050406030204" pitchFamily="18" charset="0"/>
                          </a:rPr>
                        </m:ctrlPr>
                      </m:sSupPr>
                      <m:e>
                        <m:r>
                          <a:rPr lang="en-GB" sz="1600" i="1">
                            <a:latin typeface="Cambria Math" panose="02040503050406030204" pitchFamily="18" charset="0"/>
                          </a:rPr>
                          <m:t>𝑝</m:t>
                        </m:r>
                      </m:e>
                      <m:sup>
                        <m:r>
                          <a:rPr lang="en-GB" sz="1600" i="1">
                            <a:latin typeface="Cambria Math" panose="02040503050406030204" pitchFamily="18" charset="0"/>
                          </a:rPr>
                          <m:t>𝑑</m:t>
                        </m:r>
                      </m:sup>
                    </m:sSup>
                    <m:d>
                      <m:dPr>
                        <m:ctrlPr>
                          <a:rPr lang="en-GB" sz="1600" i="1">
                            <a:latin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𝜃</m:t>
                        </m:r>
                      </m:e>
                    </m:d>
                    <m:r>
                      <a:rPr lang="en-GB" sz="1600" i="1">
                        <a:latin typeface="Cambria Math" panose="02040503050406030204" pitchFamily="18" charset="0"/>
                        <a:ea typeface="Cambria Math" panose="02040503050406030204" pitchFamily="18" charset="0"/>
                      </a:rPr>
                      <m:t> </m:t>
                    </m:r>
                  </m:oMath>
                </a14:m>
                <a:r>
                  <a:rPr lang="en-GB" sz="1600" dirty="0">
                    <a:effectLst/>
                    <a:latin typeface="Century Gothic" panose="020B0502020202020204" pitchFamily="34" charset="0"/>
                  </a:rPr>
                  <a:t>while maximizing the progress </a:t>
                </a:r>
                <a14:m>
                  <m:oMath xmlns:m="http://schemas.openxmlformats.org/officeDocument/2006/math">
                    <m:r>
                      <a:rPr lang="en-GB" sz="1600" i="1">
                        <a:latin typeface="Cambria Math" panose="02040503050406030204" pitchFamily="18" charset="0"/>
                        <a:ea typeface="Cambria Math" panose="02040503050406030204" pitchFamily="18" charset="0"/>
                      </a:rPr>
                      <m:t>𝜃</m:t>
                    </m:r>
                  </m:oMath>
                </a14:m>
                <a:r>
                  <a:rPr lang="en-GB" sz="1600" dirty="0">
                    <a:effectLst/>
                    <a:latin typeface="Century Gothic" panose="020B0502020202020204" pitchFamily="34" charset="0"/>
                  </a:rPr>
                  <a:t> along it. </a:t>
                </a:r>
                <a:endParaRPr lang="en-GB" sz="1600" dirty="0">
                  <a:latin typeface="Century Gothic" panose="020B0502020202020204" pitchFamily="34" charset="0"/>
                </a:endParaRPr>
              </a:p>
            </p:txBody>
          </p:sp>
        </mc:Choice>
        <mc:Fallback xmlns="">
          <p:sp>
            <p:nvSpPr>
              <p:cNvPr id="15" name="CasellaDiTesto 14">
                <a:extLst>
                  <a:ext uri="{FF2B5EF4-FFF2-40B4-BE49-F238E27FC236}">
                    <a16:creationId xmlns:a16="http://schemas.microsoft.com/office/drawing/2014/main" id="{937D4879-5434-D8A1-E5FC-2E043C183EBE}"/>
                  </a:ext>
                </a:extLst>
              </p:cNvPr>
              <p:cNvSpPr txBox="1">
                <a:spLocks noRot="1" noChangeAspect="1" noMove="1" noResize="1" noEditPoints="1" noAdjustHandles="1" noChangeArrowheads="1" noChangeShapeType="1" noTextEdit="1"/>
              </p:cNvSpPr>
              <p:nvPr/>
            </p:nvSpPr>
            <p:spPr>
              <a:xfrm>
                <a:off x="232117" y="3519966"/>
                <a:ext cx="11727766" cy="589200"/>
              </a:xfrm>
              <a:prstGeom prst="rect">
                <a:avLst/>
              </a:prstGeom>
              <a:blipFill>
                <a:blip r:embed="rId6"/>
                <a:stretch>
                  <a:fillRect l="-325" r="-325" b="-12500"/>
                </a:stretch>
              </a:blipFill>
            </p:spPr>
            <p:txBody>
              <a:bodyPr/>
              <a:lstStyle/>
              <a:p>
                <a:r>
                  <a:rPr lang="en-GB">
                    <a:noFill/>
                  </a:rPr>
                  <a:t> </a:t>
                </a:r>
              </a:p>
            </p:txBody>
          </p:sp>
        </mc:Fallback>
      </mc:AlternateContent>
      <p:pic>
        <p:nvPicPr>
          <p:cNvPr id="25" name="Immagine 24" descr="Immagine che contiene Carattere, testo, bianco, calligrafia&#10;&#10;Descrizione generata automaticamente">
            <a:extLst>
              <a:ext uri="{FF2B5EF4-FFF2-40B4-BE49-F238E27FC236}">
                <a16:creationId xmlns:a16="http://schemas.microsoft.com/office/drawing/2014/main" id="{AA621618-9380-F474-5248-47A57726B8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8610" y="4290121"/>
            <a:ext cx="3222282" cy="790485"/>
          </a:xfrm>
          <a:prstGeom prst="rect">
            <a:avLst/>
          </a:prstGeom>
        </p:spPr>
      </p:pic>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4AD83EB-889D-540B-DF02-B014F4E877A3}"/>
                  </a:ext>
                </a:extLst>
              </p:cNvPr>
              <p:cNvSpPr txBox="1"/>
              <p:nvPr/>
            </p:nvSpPr>
            <p:spPr>
              <a:xfrm>
                <a:off x="232117" y="5174773"/>
                <a:ext cx="8018585" cy="646331"/>
              </a:xfrm>
              <a:prstGeom prst="rect">
                <a:avLst/>
              </a:prstGeom>
              <a:noFill/>
            </p:spPr>
            <p:txBody>
              <a:bodyPr wrap="square" rtlCol="0">
                <a:spAutoFit/>
              </a:bodyPr>
              <a:lstStyle/>
              <a:p>
                <a:r>
                  <a:rPr lang="it-IT" b="0" dirty="0"/>
                  <a:t>- </a:t>
                </a:r>
                <a14:m>
                  <m:oMath xmlns:m="http://schemas.openxmlformats.org/officeDocument/2006/math">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𝑒</m:t>
                        </m:r>
                      </m:e>
                      <m:sub>
                        <m:r>
                          <a:rPr lang="it-IT" b="0" i="1" smtClean="0">
                            <a:latin typeface="Cambria Math" panose="02040503050406030204" pitchFamily="18" charset="0"/>
                          </a:rPr>
                          <m:t>𝑘</m:t>
                        </m:r>
                      </m:sub>
                      <m:sup>
                        <m:r>
                          <a:rPr lang="it-IT" b="0" i="1" smtClean="0">
                            <a:latin typeface="Cambria Math" panose="02040503050406030204" pitchFamily="18" charset="0"/>
                          </a:rPr>
                          <m:t>𝑐</m:t>
                        </m:r>
                      </m:sup>
                    </m:sSubSup>
                  </m:oMath>
                </a14:m>
                <a:r>
                  <a:rPr lang="en-GB" dirty="0">
                    <a:latin typeface="Century Gothic" panose="020B0502020202020204" pitchFamily="34" charset="0"/>
                  </a:rPr>
                  <a:t> is the contouring error defined as:  </a:t>
                </a:r>
              </a:p>
              <a:p>
                <a:r>
                  <a:rPr lang="it-IT" b="0" dirty="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𝑞</m:t>
                        </m:r>
                      </m:e>
                      <m:sub>
                        <m:r>
                          <a:rPr lang="it-IT" b="0" i="1" smtClean="0">
                            <a:latin typeface="Cambria Math" panose="02040503050406030204" pitchFamily="18" charset="0"/>
                          </a:rPr>
                          <m:t>𝑐</m:t>
                        </m:r>
                      </m:sub>
                    </m:sSub>
                  </m:oMath>
                </a14:m>
                <a:r>
                  <a:rPr lang="en-GB" dirty="0">
                    <a:latin typeface="Century Gothic" panose="020B0502020202020204" pitchFamily="34" charset="0"/>
                  </a:rPr>
                  <a:t> is the contour weight</a:t>
                </a:r>
              </a:p>
            </p:txBody>
          </p:sp>
        </mc:Choice>
        <mc:Fallback xmlns="">
          <p:sp>
            <p:nvSpPr>
              <p:cNvPr id="27" name="CasellaDiTesto 26">
                <a:extLst>
                  <a:ext uri="{FF2B5EF4-FFF2-40B4-BE49-F238E27FC236}">
                    <a16:creationId xmlns:a16="http://schemas.microsoft.com/office/drawing/2014/main" id="{F4AD83EB-889D-540B-DF02-B014F4E877A3}"/>
                  </a:ext>
                </a:extLst>
              </p:cNvPr>
              <p:cNvSpPr txBox="1">
                <a:spLocks noRot="1" noChangeAspect="1" noMove="1" noResize="1" noEditPoints="1" noAdjustHandles="1" noChangeArrowheads="1" noChangeShapeType="1" noTextEdit="1"/>
              </p:cNvSpPr>
              <p:nvPr/>
            </p:nvSpPr>
            <p:spPr>
              <a:xfrm>
                <a:off x="232117" y="5174773"/>
                <a:ext cx="8018585" cy="646331"/>
              </a:xfrm>
              <a:prstGeom prst="rect">
                <a:avLst/>
              </a:prstGeom>
              <a:blipFill>
                <a:blip r:embed="rId8"/>
                <a:stretch>
                  <a:fillRect l="-633" t="-5769" b="-15385"/>
                </a:stretch>
              </a:blipFill>
            </p:spPr>
            <p:txBody>
              <a:bodyPr/>
              <a:lstStyle/>
              <a:p>
                <a:r>
                  <a:rPr lang="en-GB">
                    <a:noFill/>
                  </a:rPr>
                  <a:t> </a:t>
                </a:r>
              </a:p>
            </p:txBody>
          </p:sp>
        </mc:Fallback>
      </mc:AlternateContent>
      <p:pic>
        <p:nvPicPr>
          <p:cNvPr id="30" name="Immagine 29" descr="Immagine che contiene Carattere, tipografia, bianco, calligrafia&#10;&#10;Descrizione generata automaticamente">
            <a:extLst>
              <a:ext uri="{FF2B5EF4-FFF2-40B4-BE49-F238E27FC236}">
                <a16:creationId xmlns:a16="http://schemas.microsoft.com/office/drawing/2014/main" id="{A4465E24-42BF-E1B6-E0A4-5A9B8F8E4A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1448" y="5148775"/>
            <a:ext cx="2909103" cy="466045"/>
          </a:xfrm>
          <a:prstGeom prst="rect">
            <a:avLst/>
          </a:prstGeom>
        </p:spPr>
      </p:pic>
    </p:spTree>
    <p:extLst>
      <p:ext uri="{BB962C8B-B14F-4D97-AF65-F5344CB8AC3E}">
        <p14:creationId xmlns:p14="http://schemas.microsoft.com/office/powerpoint/2010/main" val="27796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MODEL PREDICTIVE CONTOURING CONTROL (MPCC)</a:t>
            </a:r>
          </a:p>
        </p:txBody>
      </p:sp>
      <p:sp>
        <p:nvSpPr>
          <p:cNvPr id="12" name="CasellaDiTesto 11">
            <a:extLst>
              <a:ext uri="{FF2B5EF4-FFF2-40B4-BE49-F238E27FC236}">
                <a16:creationId xmlns:a16="http://schemas.microsoft.com/office/drawing/2014/main" id="{0E237364-5DF0-B2C5-F0A8-31FA02475CF5}"/>
              </a:ext>
            </a:extLst>
          </p:cNvPr>
          <p:cNvSpPr txBox="1"/>
          <p:nvPr/>
        </p:nvSpPr>
        <p:spPr>
          <a:xfrm>
            <a:off x="232117" y="750915"/>
            <a:ext cx="11450613" cy="584775"/>
          </a:xfrm>
          <a:prstGeom prst="rect">
            <a:avLst/>
          </a:prstGeom>
          <a:noFill/>
        </p:spPr>
        <p:txBody>
          <a:bodyPr wrap="square" rtlCol="0">
            <a:spAutoFit/>
          </a:bodyPr>
          <a:lstStyle/>
          <a:p>
            <a:pPr algn="just"/>
            <a:r>
              <a:rPr lang="en-GB" sz="1600">
                <a:effectLst/>
                <a:latin typeface="Century Gothic" panose="020B0502020202020204" pitchFamily="34" charset="0"/>
              </a:rPr>
              <a:t>With the necessary simplifications and approximations to adapt this reasoning to an online optimization, the problem can be formulated as:</a:t>
            </a:r>
            <a:endParaRPr lang="en-GB" sz="1600">
              <a:latin typeface="Century Gothic" panose="020B0502020202020204" pitchFamily="34" charset="0"/>
            </a:endParaRPr>
          </a:p>
        </p:txBody>
      </p:sp>
      <p:pic>
        <p:nvPicPr>
          <p:cNvPr id="3" name="Immagine 2" descr="Immagine che contiene testo, Carattere, calligrafia, bianco&#10;&#10;Descrizione generata automaticamente">
            <a:extLst>
              <a:ext uri="{FF2B5EF4-FFF2-40B4-BE49-F238E27FC236}">
                <a16:creationId xmlns:a16="http://schemas.microsoft.com/office/drawing/2014/main" id="{73B01AFD-CFBA-D7F9-DA86-8CC44C936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343" y="1440943"/>
            <a:ext cx="6325083" cy="1988057"/>
          </a:xfrm>
          <a:prstGeom prst="rect">
            <a:avLst/>
          </a:prstGeom>
        </p:spPr>
      </p:pic>
      <p:sp>
        <p:nvSpPr>
          <p:cNvPr id="6" name="CasellaDiTesto 5">
            <a:extLst>
              <a:ext uri="{FF2B5EF4-FFF2-40B4-BE49-F238E27FC236}">
                <a16:creationId xmlns:a16="http://schemas.microsoft.com/office/drawing/2014/main" id="{1F846BE2-9DE5-445E-14CD-AAC09A3E5CF0}"/>
              </a:ext>
            </a:extLst>
          </p:cNvPr>
          <p:cNvSpPr txBox="1"/>
          <p:nvPr/>
        </p:nvSpPr>
        <p:spPr>
          <a:xfrm>
            <a:off x="232117" y="3399325"/>
            <a:ext cx="952505" cy="369332"/>
          </a:xfrm>
          <a:prstGeom prst="rect">
            <a:avLst/>
          </a:prstGeom>
          <a:noFill/>
        </p:spPr>
        <p:txBody>
          <a:bodyPr wrap="none" rtlCol="0">
            <a:spAutoFit/>
          </a:bodyPr>
          <a:lstStyle/>
          <a:p>
            <a:r>
              <a:rPr lang="en-GB" dirty="0">
                <a:latin typeface="Century Gothic" panose="020B0502020202020204" pitchFamily="34" charset="0"/>
              </a:rPr>
              <a:t>where:</a:t>
            </a: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B6BA49B0-8EF1-C0A9-0287-BA79F53AA835}"/>
                  </a:ext>
                </a:extLst>
              </p:cNvPr>
              <p:cNvSpPr txBox="1"/>
              <p:nvPr/>
            </p:nvSpPr>
            <p:spPr>
              <a:xfrm>
                <a:off x="365760" y="3768657"/>
                <a:ext cx="11316970" cy="728276"/>
              </a:xfrm>
              <a:prstGeom prst="rect">
                <a:avLst/>
              </a:prstGeom>
              <a:noFill/>
            </p:spPr>
            <p:txBody>
              <a:bodyPr wrap="square" rtlCol="0">
                <a:spAutoFit/>
              </a:bodyPr>
              <a:lstStyle/>
              <a:p>
                <a:pPr marL="285750" indent="-285750">
                  <a:buFontTx/>
                  <a:buChar char="-"/>
                </a:pPr>
                <a14:m>
                  <m:oMath xmlns:m="http://schemas.openxmlformats.org/officeDocument/2006/math">
                    <m:sSup>
                      <m:sSupPr>
                        <m:ctrlPr>
                          <a:rPr lang="it-IT" b="0" i="1" smtClean="0">
                            <a:latin typeface="Cambria Math" panose="02040503050406030204" pitchFamily="18" charset="0"/>
                          </a:rPr>
                        </m:ctrlPr>
                      </m:sSupPr>
                      <m:e>
                        <m:acc>
                          <m:accPr>
                            <m:chr m:val="̂"/>
                            <m:ctrlPr>
                              <a:rPr lang="en-GB" i="1" smtClean="0">
                                <a:latin typeface="Cambria Math" panose="02040503050406030204" pitchFamily="18" charset="0"/>
                              </a:rPr>
                            </m:ctrlPr>
                          </m:accPr>
                          <m:e>
                            <m:r>
                              <a:rPr lang="it-IT" b="0" i="1" smtClean="0">
                                <a:latin typeface="Cambria Math" panose="02040503050406030204" pitchFamily="18" charset="0"/>
                              </a:rPr>
                              <m:t>𝑒</m:t>
                            </m:r>
                          </m:e>
                        </m:acc>
                      </m:e>
                      <m:sup>
                        <m:r>
                          <a:rPr lang="it-IT" b="0" i="1" smtClean="0">
                            <a:latin typeface="Cambria Math" panose="02040503050406030204" pitchFamily="18" charset="0"/>
                          </a:rPr>
                          <m:t>𝑙</m:t>
                        </m:r>
                      </m:sup>
                    </m:sSup>
                  </m:oMath>
                </a14:m>
                <a:r>
                  <a:rPr lang="en-GB" dirty="0">
                    <a:latin typeface="Century Gothic" panose="020B0502020202020204" pitchFamily="34" charset="0"/>
                  </a:rPr>
                  <a:t> approximates the lag error </a:t>
                </a:r>
                <a14:m>
                  <m:oMath xmlns:m="http://schemas.openxmlformats.org/officeDocument/2006/math">
                    <m:r>
                      <a:rPr lang="it-IT" b="0" i="1" smtClean="0">
                        <a:latin typeface="Cambria Math" panose="02040503050406030204" pitchFamily="18" charset="0"/>
                      </a:rPr>
                      <m:t>|</m:t>
                    </m:r>
                    <m:d>
                      <m:dPr>
                        <m:begChr m:val="|"/>
                        <m:endChr m:val="|"/>
                        <m:ctrlPr>
                          <a:rPr lang="it-IT" b="0" i="1" smtClean="0">
                            <a:latin typeface="Cambria Math" panose="02040503050406030204" pitchFamily="18" charset="0"/>
                            <a:ea typeface="Cambria Math" panose="02040503050406030204" pitchFamily="18" charset="0"/>
                          </a:rPr>
                        </m:ctrlPr>
                      </m:dPr>
                      <m:e>
                        <m:sSubSup>
                          <m:sSubSupPr>
                            <m:ctrlPr>
                              <a:rPr lang="it-IT" b="0" i="1" smtClean="0">
                                <a:latin typeface="Cambria Math" panose="02040503050406030204" pitchFamily="18" charset="0"/>
                                <a:ea typeface="Cambria Math" panose="02040503050406030204" pitchFamily="18" charset="0"/>
                              </a:rPr>
                            </m:ctrlPr>
                          </m:sSubSupPr>
                          <m:e>
                            <m:r>
                              <a:rPr lang="it-IT" b="0" i="1" smtClean="0">
                                <a:latin typeface="Cambria Math" panose="02040503050406030204" pitchFamily="18" charset="0"/>
                                <a:ea typeface="Cambria Math" panose="02040503050406030204" pitchFamily="18" charset="0"/>
                              </a:rPr>
                              <m:t>𝜃</m:t>
                            </m:r>
                          </m:e>
                          <m:sub>
                            <m:r>
                              <a:rPr lang="it-IT" b="0" i="1" smtClean="0">
                                <a:latin typeface="Cambria Math" panose="02040503050406030204" pitchFamily="18" charset="0"/>
                                <a:ea typeface="Cambria Math" panose="02040503050406030204" pitchFamily="18" charset="0"/>
                              </a:rPr>
                              <m:t>𝑘</m:t>
                            </m:r>
                          </m:sub>
                          <m:sup>
                            <m:r>
                              <a:rPr lang="it-IT" b="0" i="1" smtClean="0">
                                <a:latin typeface="Cambria Math" panose="02040503050406030204" pitchFamily="18" charset="0"/>
                                <a:ea typeface="Cambria Math" panose="02040503050406030204" pitchFamily="18" charset="0"/>
                              </a:rPr>
                              <m:t>∗</m:t>
                            </m:r>
                          </m:sup>
                        </m:sSubSup>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acc>
                              <m:accPr>
                                <m:chr m:val="̂"/>
                                <m:ctrlPr>
                                  <a:rPr lang="it-IT" b="0" i="1" smtClean="0">
                                    <a:latin typeface="Cambria Math" panose="02040503050406030204" pitchFamily="18" charset="0"/>
                                    <a:ea typeface="Cambria Math" panose="02040503050406030204" pitchFamily="18" charset="0"/>
                                  </a:rPr>
                                </m:ctrlPr>
                              </m:accPr>
                              <m:e>
                                <m:r>
                                  <a:rPr lang="it-IT" b="0" i="1" smtClean="0">
                                    <a:latin typeface="Cambria Math" panose="02040503050406030204" pitchFamily="18" charset="0"/>
                                    <a:ea typeface="Cambria Math" panose="02040503050406030204" pitchFamily="18" charset="0"/>
                                  </a:rPr>
                                  <m:t>𝜃</m:t>
                                </m:r>
                              </m:e>
                            </m:acc>
                          </m:e>
                          <m:sub>
                            <m:r>
                              <a:rPr lang="it-IT" b="0" i="1" smtClean="0">
                                <a:latin typeface="Cambria Math" panose="02040503050406030204" pitchFamily="18" charset="0"/>
                              </a:rPr>
                              <m:t>𝑘</m:t>
                            </m:r>
                          </m:sub>
                        </m:sSub>
                      </m:e>
                    </m:d>
                    <m:r>
                      <a:rPr lang="it-IT" b="0" i="1" smtClean="0">
                        <a:latin typeface="Cambria Math" panose="02040503050406030204" pitchFamily="18" charset="0"/>
                      </a:rPr>
                      <m:t>|</m:t>
                    </m:r>
                  </m:oMath>
                </a14:m>
                <a:r>
                  <a:rPr lang="en-GB" dirty="0">
                    <a:latin typeface="Century Gothic" panose="020B0502020202020204" pitchFamily="34" charset="0"/>
                  </a:rPr>
                  <a:t>, with the corresponding weight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𝑞</m:t>
                        </m:r>
                      </m:e>
                      <m:sub>
                        <m:r>
                          <a:rPr lang="it-IT" b="0" i="1" smtClean="0">
                            <a:latin typeface="Cambria Math" panose="02040503050406030204" pitchFamily="18" charset="0"/>
                          </a:rPr>
                          <m:t>𝑙</m:t>
                        </m:r>
                      </m:sub>
                    </m:sSub>
                  </m:oMath>
                </a14:m>
                <a:r>
                  <a:rPr lang="en-GB" dirty="0">
                    <a:latin typeface="Century Gothic" panose="020B0502020202020204" pitchFamily="34" charset="0"/>
                  </a:rPr>
                  <a:t> </a:t>
                </a:r>
              </a:p>
              <a:p>
                <a:pPr marL="285750" indent="-285750">
                  <a:buFontTx/>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𝑣</m:t>
                        </m:r>
                      </m:e>
                      <m:sub>
                        <m:sSub>
                          <m:sSubPr>
                            <m:ctrlPr>
                              <a:rPr lang="it-IT" b="0" i="1" smtClean="0">
                                <a:latin typeface="Cambria Math" panose="02040503050406030204" pitchFamily="18" charset="0"/>
                              </a:rPr>
                            </m:ctrlPr>
                          </m:sSubPr>
                          <m:e>
                            <m:acc>
                              <m:accPr>
                                <m:chr m:val="̂"/>
                                <m:ctrlPr>
                                  <a:rPr lang="it-IT" b="0" i="1" smtClean="0">
                                    <a:latin typeface="Cambria Math" panose="02040503050406030204" pitchFamily="18" charset="0"/>
                                  </a:rPr>
                                </m:ctrlPr>
                              </m:accPr>
                              <m:e>
                                <m:r>
                                  <a:rPr lang="it-IT" b="0" i="1" smtClean="0">
                                    <a:latin typeface="Cambria Math" panose="02040503050406030204" pitchFamily="18" charset="0"/>
                                    <a:ea typeface="Cambria Math" panose="02040503050406030204" pitchFamily="18" charset="0"/>
                                  </a:rPr>
                                  <m:t>𝜃</m:t>
                                </m:r>
                              </m:e>
                            </m:acc>
                          </m:e>
                          <m:sub>
                            <m:r>
                              <a:rPr lang="it-IT" b="0" i="1" smtClean="0">
                                <a:latin typeface="Cambria Math" panose="02040503050406030204" pitchFamily="18" charset="0"/>
                              </a:rPr>
                              <m:t>𝑘</m:t>
                            </m:r>
                          </m:sub>
                        </m:sSub>
                        <m:r>
                          <a:rPr lang="it-IT" b="0" i="1" smtClean="0">
                            <a:latin typeface="Cambria Math" panose="02040503050406030204" pitchFamily="18" charset="0"/>
                          </a:rPr>
                          <m:t>,</m:t>
                        </m:r>
                        <m:r>
                          <a:rPr lang="it-IT" b="0" i="1" smtClean="0">
                            <a:latin typeface="Cambria Math" panose="02040503050406030204" pitchFamily="18" charset="0"/>
                          </a:rPr>
                          <m:t>𝑘</m:t>
                        </m:r>
                      </m:sub>
                    </m:sSub>
                  </m:oMath>
                </a14:m>
                <a:r>
                  <a:rPr lang="en-GB" dirty="0">
                    <a:latin typeface="Century Gothic" panose="020B0502020202020204" pitchFamily="34" charset="0"/>
                  </a:rPr>
                  <a:t> is a virtual control to be determined at each timestamp, with </a:t>
                </a:r>
                <a14:m>
                  <m:oMath xmlns:m="http://schemas.openxmlformats.org/officeDocument/2006/math">
                    <m:r>
                      <a:rPr lang="en-GB"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&gt;0</m:t>
                    </m:r>
                  </m:oMath>
                </a14:m>
                <a:endParaRPr lang="en-GB" dirty="0">
                  <a:latin typeface="Century Gothic" panose="020B0502020202020204" pitchFamily="34" charset="0"/>
                </a:endParaRPr>
              </a:p>
            </p:txBody>
          </p:sp>
        </mc:Choice>
        <mc:Fallback>
          <p:sp>
            <p:nvSpPr>
              <p:cNvPr id="8" name="CasellaDiTesto 7">
                <a:extLst>
                  <a:ext uri="{FF2B5EF4-FFF2-40B4-BE49-F238E27FC236}">
                    <a16:creationId xmlns:a16="http://schemas.microsoft.com/office/drawing/2014/main" id="{B6BA49B0-8EF1-C0A9-0287-BA79F53AA835}"/>
                  </a:ext>
                </a:extLst>
              </p:cNvPr>
              <p:cNvSpPr txBox="1">
                <a:spLocks noRot="1" noChangeAspect="1" noMove="1" noResize="1" noEditPoints="1" noAdjustHandles="1" noChangeArrowheads="1" noChangeShapeType="1" noTextEdit="1"/>
              </p:cNvSpPr>
              <p:nvPr/>
            </p:nvSpPr>
            <p:spPr>
              <a:xfrm>
                <a:off x="365760" y="3768657"/>
                <a:ext cx="11316970" cy="728276"/>
              </a:xfrm>
              <a:prstGeom prst="rect">
                <a:avLst/>
              </a:prstGeom>
              <a:blipFill>
                <a:blip r:embed="rId5"/>
                <a:stretch>
                  <a:fillRect l="-224" t="-1695" b="-5085"/>
                </a:stretch>
              </a:blipFill>
            </p:spPr>
            <p:txBody>
              <a:bodyPr/>
              <a:lstStyle/>
              <a:p>
                <a:r>
                  <a:rPr lang="en-GB">
                    <a:noFill/>
                  </a:rPr>
                  <a:t> </a:t>
                </a:r>
              </a:p>
            </p:txBody>
          </p:sp>
        </mc:Fallback>
      </mc:AlternateContent>
    </p:spTree>
    <p:extLst>
      <p:ext uri="{BB962C8B-B14F-4D97-AF65-F5344CB8AC3E}">
        <p14:creationId xmlns:p14="http://schemas.microsoft.com/office/powerpoint/2010/main" val="2306420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en-GB" sz="2800">
                <a:solidFill>
                  <a:srgbClr val="971720"/>
                </a:solidFill>
                <a:latin typeface="Century Gothic"/>
              </a:rPr>
              <a:t>Geometric Control</a:t>
            </a:r>
          </a:p>
        </p:txBody>
      </p:sp>
      <p:pic>
        <p:nvPicPr>
          <p:cNvPr id="9" name="Immagine 8" descr="Immagine che contiene testo, diagramma, schermata, linea&#10;&#10;Descrizione generata automaticamente">
            <a:extLst>
              <a:ext uri="{FF2B5EF4-FFF2-40B4-BE49-F238E27FC236}">
                <a16:creationId xmlns:a16="http://schemas.microsoft.com/office/drawing/2014/main" id="{76F23F0C-E314-E8F9-3E79-9DA21AD9C736}"/>
              </a:ext>
            </a:extLst>
          </p:cNvPr>
          <p:cNvPicPr>
            <a:picLocks noChangeAspect="1"/>
          </p:cNvPicPr>
          <p:nvPr/>
        </p:nvPicPr>
        <p:blipFill>
          <a:blip r:embed="rId4"/>
          <a:stretch>
            <a:fillRect/>
          </a:stretch>
        </p:blipFill>
        <p:spPr>
          <a:xfrm>
            <a:off x="4740634" y="122442"/>
            <a:ext cx="7339750" cy="3528013"/>
          </a:xfrm>
          <a:prstGeom prst="rect">
            <a:avLst/>
          </a:prstGeom>
        </p:spPr>
      </p:pic>
      <p:sp>
        <p:nvSpPr>
          <p:cNvPr id="11" name="CasellaDiTesto 10">
            <a:extLst>
              <a:ext uri="{FF2B5EF4-FFF2-40B4-BE49-F238E27FC236}">
                <a16:creationId xmlns:a16="http://schemas.microsoft.com/office/drawing/2014/main" id="{6B162CBD-E3FD-A9F6-EB91-6307F8B32F2A}"/>
              </a:ext>
            </a:extLst>
          </p:cNvPr>
          <p:cNvSpPr txBox="1"/>
          <p:nvPr/>
        </p:nvSpPr>
        <p:spPr>
          <a:xfrm>
            <a:off x="111616" y="645662"/>
            <a:ext cx="4367134" cy="1323439"/>
          </a:xfrm>
          <a:prstGeom prst="rect">
            <a:avLst/>
          </a:prstGeom>
          <a:noFill/>
        </p:spPr>
        <p:txBody>
          <a:bodyPr wrap="square" rtlCol="0">
            <a:spAutoFit/>
          </a:bodyPr>
          <a:lstStyle/>
          <a:p>
            <a:r>
              <a:rPr lang="en-GB" sz="1600" dirty="0">
                <a:latin typeface="Century Gothic" panose="020B0502020202020204" pitchFamily="34" charset="0"/>
              </a:rPr>
              <a:t>Geometric Control is based on a coordinate-free dynamic model using rotation matrices in SO(3), constructing a dynamic model of the errors directly in SO(3) (where there are no singularities)</a:t>
            </a:r>
          </a:p>
        </p:txBody>
      </p:sp>
      <p:sp>
        <p:nvSpPr>
          <p:cNvPr id="13" name="CasellaDiTesto 12">
            <a:extLst>
              <a:ext uri="{FF2B5EF4-FFF2-40B4-BE49-F238E27FC236}">
                <a16:creationId xmlns:a16="http://schemas.microsoft.com/office/drawing/2014/main" id="{4DB7BB18-AEC3-46C7-5240-EA1614AFAFB9}"/>
              </a:ext>
            </a:extLst>
          </p:cNvPr>
          <p:cNvSpPr txBox="1"/>
          <p:nvPr/>
        </p:nvSpPr>
        <p:spPr>
          <a:xfrm>
            <a:off x="15158" y="3366821"/>
            <a:ext cx="5068668" cy="584775"/>
          </a:xfrm>
          <a:prstGeom prst="rect">
            <a:avLst/>
          </a:prstGeom>
          <a:noFill/>
        </p:spPr>
        <p:txBody>
          <a:bodyPr wrap="square" rtlCol="0">
            <a:spAutoFit/>
          </a:bodyPr>
          <a:lstStyle/>
          <a:p>
            <a:r>
              <a:rPr lang="en-GB" sz="1600" dirty="0">
                <a:latin typeface="Century Gothic" panose="020B0502020202020204" pitchFamily="34" charset="0"/>
              </a:rPr>
              <a:t>This strategy applies feedback linearization on this error model with a two-loop control structure: </a:t>
            </a:r>
          </a:p>
        </p:txBody>
      </p:sp>
      <mc:AlternateContent xmlns:mc="http://schemas.openxmlformats.org/markup-compatibility/2006">
        <mc:Choice xmlns:a14="http://schemas.microsoft.com/office/drawing/2010/main" Requires="a14">
          <p:sp>
            <p:nvSpPr>
              <p:cNvPr id="19" name="CasellaDiTesto 18">
                <a:extLst>
                  <a:ext uri="{FF2B5EF4-FFF2-40B4-BE49-F238E27FC236}">
                    <a16:creationId xmlns:a16="http://schemas.microsoft.com/office/drawing/2014/main" id="{6A6316F0-F8BA-3F8F-C09F-FC514A74C758}"/>
                  </a:ext>
                </a:extLst>
              </p:cNvPr>
              <p:cNvSpPr txBox="1"/>
              <p:nvPr/>
            </p:nvSpPr>
            <p:spPr>
              <a:xfrm>
                <a:off x="0" y="3950269"/>
                <a:ext cx="11918731" cy="2554545"/>
              </a:xfrm>
              <a:prstGeom prst="rect">
                <a:avLst/>
              </a:prstGeom>
              <a:noFill/>
            </p:spPr>
            <p:txBody>
              <a:bodyPr wrap="square">
                <a:spAutoFit/>
              </a:bodyPr>
              <a:lstStyle/>
              <a:p>
                <a:pPr marL="285750" indent="-285750" algn="just">
                  <a:buFont typeface="Arial" panose="020B0604020202020204" pitchFamily="34" charset="0"/>
                  <a:buChar char="•"/>
                </a:pPr>
                <a:r>
                  <a:rPr lang="en-GB" sz="1600" b="1" dirty="0">
                    <a:effectLst/>
                    <a:latin typeface="Century Gothic" panose="020B0502020202020204" pitchFamily="34" charset="0"/>
                  </a:rPr>
                  <a:t>Outer loop </a:t>
                </a:r>
                <a:r>
                  <a:rPr lang="en-GB" sz="1600" dirty="0">
                    <a:effectLst/>
                    <a:latin typeface="Century Gothic" panose="020B0502020202020204" pitchFamily="34" charset="0"/>
                  </a:rPr>
                  <a:t>for the thrust vector control that computes, using a PD plus gravity compensation control, plus an acceleration feedforward term, the total vertical thrust </a:t>
                </a:r>
                <a14:m>
                  <m:oMath xmlns:m="http://schemas.openxmlformats.org/officeDocument/2006/math">
                    <m:sSub>
                      <m:sSubPr>
                        <m:ctrlPr>
                          <a:rPr lang="en-GB" sz="1600" b="0" i="1" smtClean="0">
                            <a:effectLst/>
                            <a:latin typeface="Cambria Math" panose="02040503050406030204" pitchFamily="18" charset="0"/>
                          </a:rPr>
                        </m:ctrlPr>
                      </m:sSubPr>
                      <m:e>
                        <m:r>
                          <a:rPr lang="en-GB" sz="1600" i="1" smtClean="0">
                            <a:effectLst/>
                            <a:latin typeface="Cambria Math" panose="02040503050406030204" pitchFamily="18" charset="0"/>
                          </a:rPr>
                          <m:t>𝑢</m:t>
                        </m:r>
                      </m:e>
                      <m:sub>
                        <m:r>
                          <a:rPr lang="en-GB" sz="1600" i="1" smtClean="0">
                            <a:effectLst/>
                            <a:latin typeface="Cambria Math" panose="02040503050406030204" pitchFamily="18" charset="0"/>
                          </a:rPr>
                          <m:t>𝑇</m:t>
                        </m:r>
                      </m:sub>
                    </m:sSub>
                  </m:oMath>
                </a14:m>
                <a:r>
                  <a:rPr lang="en-GB" sz="1600" dirty="0">
                    <a:effectLst/>
                    <a:latin typeface="Century Gothic" panose="020B0502020202020204" pitchFamily="34" charset="0"/>
                  </a:rPr>
                  <a:t> , and the current direction of the </a:t>
                </a:r>
                <a14:m>
                  <m:oMath xmlns:m="http://schemas.openxmlformats.org/officeDocument/2006/math">
                    <m:sSub>
                      <m:sSubPr>
                        <m:ctrlPr>
                          <a:rPr lang="en-GB" sz="1600" b="0" i="1" smtClean="0">
                            <a:effectLst/>
                            <a:latin typeface="Cambria Math" panose="02040503050406030204" pitchFamily="18" charset="0"/>
                          </a:rPr>
                        </m:ctrlPr>
                      </m:sSubPr>
                      <m:e>
                        <m:r>
                          <a:rPr lang="en-GB" sz="1600" i="1" smtClean="0">
                            <a:effectLst/>
                            <a:latin typeface="Cambria Math" panose="02040503050406030204" pitchFamily="18" charset="0"/>
                          </a:rPr>
                          <m:t>𝑧</m:t>
                        </m:r>
                      </m:e>
                      <m:sub>
                        <m:r>
                          <a:rPr lang="en-GB" sz="1600" i="1" smtClean="0">
                            <a:effectLst/>
                            <a:latin typeface="Cambria Math" panose="02040503050406030204" pitchFamily="18" charset="0"/>
                          </a:rPr>
                          <m:t>𝑏</m:t>
                        </m:r>
                      </m:sub>
                    </m:sSub>
                  </m:oMath>
                </a14:m>
                <a:r>
                  <a:rPr lang="en-GB" sz="1600" dirty="0">
                    <a:effectLst/>
                    <a:latin typeface="Century Gothic" panose="020B0502020202020204" pitchFamily="34" charset="0"/>
                  </a:rPr>
                  <a:t> axis of the body frame, useful for the inner loop controller. </a:t>
                </a:r>
                <a:endParaRPr lang="en-GB" sz="1600" dirty="0">
                  <a:latin typeface="Century Gothic" panose="020B0502020202020204" pitchFamily="34" charset="0"/>
                </a:endParaRPr>
              </a:p>
              <a:p>
                <a:pPr marL="285750" indent="-285750" algn="just">
                  <a:buFont typeface="Arial" panose="020B0604020202020204" pitchFamily="34" charset="0"/>
                  <a:buChar char="•"/>
                </a:pPr>
                <a:r>
                  <a:rPr lang="en-GB" sz="1600" b="1" dirty="0">
                    <a:effectLst/>
                    <a:latin typeface="Century Gothic" panose="020B0502020202020204" pitchFamily="34" charset="0"/>
                  </a:rPr>
                  <a:t>Inner loop </a:t>
                </a:r>
                <a:r>
                  <a:rPr lang="en-GB" sz="1600" dirty="0">
                    <a:effectLst/>
                    <a:latin typeface="Century Gothic" panose="020B0502020202020204" pitchFamily="34" charset="0"/>
                  </a:rPr>
                  <a:t>for the for attitude control, which gets as inputs the vector </a:t>
                </a:r>
                <a14:m>
                  <m:oMath xmlns:m="http://schemas.openxmlformats.org/officeDocument/2006/math">
                    <m:sSub>
                      <m:sSubPr>
                        <m:ctrlPr>
                          <a:rPr lang="en-GB" sz="1600" b="0" i="1" smtClean="0">
                            <a:effectLst/>
                            <a:latin typeface="Cambria Math" panose="02040503050406030204" pitchFamily="18" charset="0"/>
                          </a:rPr>
                        </m:ctrlPr>
                      </m:sSubPr>
                      <m:e>
                        <m:r>
                          <a:rPr lang="en-GB" sz="1600" i="1" smtClean="0">
                            <a:effectLst/>
                            <a:latin typeface="Cambria Math" panose="02040503050406030204" pitchFamily="18" charset="0"/>
                          </a:rPr>
                          <m:t>𝑥</m:t>
                        </m:r>
                      </m:e>
                      <m:sub>
                        <m:r>
                          <a:rPr lang="en-GB" sz="1600" i="1" smtClean="0">
                            <a:effectLst/>
                            <a:latin typeface="Cambria Math" panose="02040503050406030204" pitchFamily="18" charset="0"/>
                          </a:rPr>
                          <m:t>𝑏</m:t>
                        </m:r>
                        <m:r>
                          <a:rPr lang="en-GB" sz="1600" i="1" smtClean="0">
                            <a:effectLst/>
                            <a:latin typeface="Cambria Math" panose="02040503050406030204" pitchFamily="18" charset="0"/>
                          </a:rPr>
                          <m:t>,</m:t>
                        </m:r>
                        <m:r>
                          <a:rPr lang="en-GB" sz="1600" i="1" smtClean="0">
                            <a:effectLst/>
                            <a:latin typeface="Cambria Math" panose="02040503050406030204" pitchFamily="18" charset="0"/>
                          </a:rPr>
                          <m:t>𝑑</m:t>
                        </m:r>
                      </m:sub>
                    </m:sSub>
                  </m:oMath>
                </a14:m>
                <a:r>
                  <a:rPr lang="en-GB" sz="1600" dirty="0">
                    <a:effectLst/>
                    <a:latin typeface="Century Gothic" panose="020B0502020202020204" pitchFamily="34" charset="0"/>
                  </a:rPr>
                  <a:t> that stays inside the horizontal plane of the UAV (so stays in the plane containing all the propellers), the desired and current angular velocities and accelerations. The controller for the angular part is a PD+ like controller (remembering that the derivative term is not the direct derivate of the error of the proportional term) made of a proportional term for </a:t>
                </a:r>
                <a14:m>
                  <m:oMath xmlns:m="http://schemas.openxmlformats.org/officeDocument/2006/math">
                    <m:sSub>
                      <m:sSubPr>
                        <m:ctrlPr>
                          <a:rPr lang="it-IT" sz="1600" b="0" i="1" dirty="0" smtClean="0">
                            <a:effectLst/>
                            <a:latin typeface="Cambria Math" panose="02040503050406030204" pitchFamily="18" charset="0"/>
                          </a:rPr>
                        </m:ctrlPr>
                      </m:sSubPr>
                      <m:e>
                        <m:r>
                          <a:rPr lang="en-GB" sz="1600" i="1" dirty="0" smtClean="0">
                            <a:effectLst/>
                            <a:latin typeface="Cambria Math" panose="02040503050406030204" pitchFamily="18" charset="0"/>
                          </a:rPr>
                          <m:t>𝑒</m:t>
                        </m:r>
                      </m:e>
                      <m:sub>
                        <m:r>
                          <a:rPr lang="en-GB" sz="1600" i="1" dirty="0" smtClean="0">
                            <a:effectLst/>
                            <a:latin typeface="Cambria Math" panose="02040503050406030204" pitchFamily="18" charset="0"/>
                          </a:rPr>
                          <m:t>𝑅</m:t>
                        </m:r>
                      </m:sub>
                    </m:sSub>
                  </m:oMath>
                </a14:m>
                <a:r>
                  <a:rPr lang="en-GB" sz="1600" dirty="0">
                    <a:effectLst/>
                    <a:latin typeface="Century Gothic" panose="020B0502020202020204" pitchFamily="34" charset="0"/>
                  </a:rPr>
                  <a:t> (for the error on the rotation matrix), minus a proportional term for the term of the angular velocity </a:t>
                </a:r>
                <a14:m>
                  <m:oMath xmlns:m="http://schemas.openxmlformats.org/officeDocument/2006/math">
                    <m:sSub>
                      <m:sSubPr>
                        <m:ctrlPr>
                          <a:rPr lang="it-IT" sz="1600" b="0" i="1" dirty="0" smtClean="0">
                            <a:effectLst/>
                            <a:latin typeface="Cambria Math" panose="02040503050406030204" pitchFamily="18" charset="0"/>
                          </a:rPr>
                        </m:ctrlPr>
                      </m:sSubPr>
                      <m:e>
                        <m:r>
                          <a:rPr lang="en-GB" sz="1600" i="1" dirty="0" smtClean="0">
                            <a:effectLst/>
                            <a:latin typeface="Cambria Math" panose="02040503050406030204" pitchFamily="18" charset="0"/>
                          </a:rPr>
                          <m:t>𝑒</m:t>
                        </m:r>
                      </m:e>
                      <m:sub>
                        <m:r>
                          <a:rPr lang="en-GB" sz="1600" i="1" dirty="0" smtClean="0">
                            <a:effectLst/>
                            <a:latin typeface="Cambria Math" panose="02040503050406030204" pitchFamily="18" charset="0"/>
                          </a:rPr>
                          <m:t>𝜔</m:t>
                        </m:r>
                      </m:sub>
                    </m:sSub>
                  </m:oMath>
                </a14:m>
                <a:r>
                  <a:rPr lang="en-GB" sz="1600" dirty="0">
                    <a:effectLst/>
                    <a:latin typeface="Century Gothic" panose="020B0502020202020204" pitchFamily="34" charset="0"/>
                  </a:rPr>
                  <a:t> , plus a term that compensates the one in the dynamic model, minus a term that compensate for the desired angular velocity and the desired angular acceleration. </a:t>
                </a:r>
                <a:endParaRPr lang="en-GB" sz="1600" dirty="0">
                  <a:latin typeface="Century Gothic" panose="020B0502020202020204" pitchFamily="34" charset="0"/>
                </a:endParaRPr>
              </a:p>
            </p:txBody>
          </p:sp>
        </mc:Choice>
        <mc:Fallback>
          <p:sp>
            <p:nvSpPr>
              <p:cNvPr id="19" name="CasellaDiTesto 18">
                <a:extLst>
                  <a:ext uri="{FF2B5EF4-FFF2-40B4-BE49-F238E27FC236}">
                    <a16:creationId xmlns:a16="http://schemas.microsoft.com/office/drawing/2014/main" id="{6A6316F0-F8BA-3F8F-C09F-FC514A74C758}"/>
                  </a:ext>
                </a:extLst>
              </p:cNvPr>
              <p:cNvSpPr txBox="1">
                <a:spLocks noRot="1" noChangeAspect="1" noMove="1" noResize="1" noEditPoints="1" noAdjustHandles="1" noChangeArrowheads="1" noChangeShapeType="1" noTextEdit="1"/>
              </p:cNvSpPr>
              <p:nvPr/>
            </p:nvSpPr>
            <p:spPr>
              <a:xfrm>
                <a:off x="0" y="3950269"/>
                <a:ext cx="11918731" cy="2554545"/>
              </a:xfrm>
              <a:prstGeom prst="rect">
                <a:avLst/>
              </a:prstGeom>
              <a:blipFill>
                <a:blip r:embed="rId5"/>
                <a:stretch>
                  <a:fillRect l="-213" t="-990" r="-213" b="-2475"/>
                </a:stretch>
              </a:blipFill>
            </p:spPr>
            <p:txBody>
              <a:bodyPr/>
              <a:lstStyle/>
              <a:p>
                <a:r>
                  <a:rPr lang="en-GB">
                    <a:noFill/>
                  </a:rPr>
                  <a:t> </a:t>
                </a:r>
              </a:p>
            </p:txBody>
          </p:sp>
        </mc:Fallback>
      </mc:AlternateContent>
      <p:pic>
        <p:nvPicPr>
          <p:cNvPr id="21" name="Immagine 20" descr="Immagine che contiene Carattere, calligrafia, testo, bianco&#10;&#10;Descrizione generata automaticamente">
            <a:extLst>
              <a:ext uri="{FF2B5EF4-FFF2-40B4-BE49-F238E27FC236}">
                <a16:creationId xmlns:a16="http://schemas.microsoft.com/office/drawing/2014/main" id="{02948A8A-082B-A921-BC89-C5C65A71FD7B}"/>
              </a:ext>
            </a:extLst>
          </p:cNvPr>
          <p:cNvPicPr>
            <a:picLocks noChangeAspect="1"/>
          </p:cNvPicPr>
          <p:nvPr/>
        </p:nvPicPr>
        <p:blipFill>
          <a:blip r:embed="rId6"/>
          <a:stretch>
            <a:fillRect/>
          </a:stretch>
        </p:blipFill>
        <p:spPr>
          <a:xfrm>
            <a:off x="880115" y="2065176"/>
            <a:ext cx="2641560" cy="1260601"/>
          </a:xfrm>
          <a:prstGeom prst="rect">
            <a:avLst/>
          </a:prstGeom>
        </p:spPr>
      </p:pic>
    </p:spTree>
    <p:extLst>
      <p:ext uri="{BB962C8B-B14F-4D97-AF65-F5344CB8AC3E}">
        <p14:creationId xmlns:p14="http://schemas.microsoft.com/office/powerpoint/2010/main" val="1995431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en-GB" sz="2800">
                <a:solidFill>
                  <a:srgbClr val="971720"/>
                </a:solidFill>
                <a:latin typeface="Century Gothic"/>
              </a:rPr>
              <a:t>Geometric Control</a:t>
            </a:r>
          </a:p>
        </p:txBody>
      </p:sp>
      <p:sp>
        <p:nvSpPr>
          <p:cNvPr id="2" name="CasellaDiTesto 1">
            <a:extLst>
              <a:ext uri="{FF2B5EF4-FFF2-40B4-BE49-F238E27FC236}">
                <a16:creationId xmlns:a16="http://schemas.microsoft.com/office/drawing/2014/main" id="{CE7DE320-2DDB-8943-F3A5-F7C1B18EFED6}"/>
              </a:ext>
            </a:extLst>
          </p:cNvPr>
          <p:cNvSpPr txBox="1"/>
          <p:nvPr/>
        </p:nvSpPr>
        <p:spPr>
          <a:xfrm>
            <a:off x="4336406" y="519538"/>
            <a:ext cx="5716418" cy="494494"/>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Implementation</a:t>
            </a:r>
          </a:p>
        </p:txBody>
      </p:sp>
      <p:sp>
        <p:nvSpPr>
          <p:cNvPr id="3" name="CasellaDiTesto 2">
            <a:extLst>
              <a:ext uri="{FF2B5EF4-FFF2-40B4-BE49-F238E27FC236}">
                <a16:creationId xmlns:a16="http://schemas.microsoft.com/office/drawing/2014/main" id="{9B03B8C1-14DE-7B0E-EBBE-33ECB16299F0}"/>
              </a:ext>
            </a:extLst>
          </p:cNvPr>
          <p:cNvSpPr txBox="1"/>
          <p:nvPr/>
        </p:nvSpPr>
        <p:spPr>
          <a:xfrm>
            <a:off x="998483" y="1713186"/>
            <a:ext cx="4144789" cy="369332"/>
          </a:xfrm>
          <a:prstGeom prst="rect">
            <a:avLst/>
          </a:prstGeom>
          <a:noFill/>
        </p:spPr>
        <p:txBody>
          <a:bodyPr wrap="none" rtlCol="0">
            <a:spAutoFit/>
          </a:bodyPr>
          <a:lstStyle/>
          <a:p>
            <a:r>
              <a:rPr lang="en-GB" dirty="0"/>
              <a:t>SCHEMA SIMULINK E MATRICE GUADAGNI</a:t>
            </a:r>
          </a:p>
        </p:txBody>
      </p:sp>
      <p:pic>
        <p:nvPicPr>
          <p:cNvPr id="8" name="Immagine 7" descr="Immagine che contiene testo, diagramma, Carattere, tipografia&#10;&#10;Descrizione generata automaticamente">
            <a:extLst>
              <a:ext uri="{FF2B5EF4-FFF2-40B4-BE49-F238E27FC236}">
                <a16:creationId xmlns:a16="http://schemas.microsoft.com/office/drawing/2014/main" id="{972A0653-2B78-F26C-2AA9-F513F4C5AA26}"/>
              </a:ext>
            </a:extLst>
          </p:cNvPr>
          <p:cNvPicPr>
            <a:picLocks noChangeAspect="1"/>
          </p:cNvPicPr>
          <p:nvPr/>
        </p:nvPicPr>
        <p:blipFill>
          <a:blip r:embed="rId4"/>
          <a:stretch>
            <a:fillRect/>
          </a:stretch>
        </p:blipFill>
        <p:spPr>
          <a:xfrm>
            <a:off x="4643606" y="4832654"/>
            <a:ext cx="3316894" cy="1535350"/>
          </a:xfrm>
          <a:prstGeom prst="rect">
            <a:avLst/>
          </a:prstGeom>
        </p:spPr>
      </p:pic>
      <p:pic>
        <p:nvPicPr>
          <p:cNvPr id="22" name="Immagine 21" descr="Immagine che contiene diagramma, testo, Piano, Disegno tecnico&#10;&#10;Descrizione generata automaticamente">
            <a:extLst>
              <a:ext uri="{FF2B5EF4-FFF2-40B4-BE49-F238E27FC236}">
                <a16:creationId xmlns:a16="http://schemas.microsoft.com/office/drawing/2014/main" id="{C066F2AA-3320-30D0-96DC-2345D10ABB4B}"/>
              </a:ext>
            </a:extLst>
          </p:cNvPr>
          <p:cNvPicPr>
            <a:picLocks noChangeAspect="1"/>
          </p:cNvPicPr>
          <p:nvPr/>
        </p:nvPicPr>
        <p:blipFill>
          <a:blip r:embed="rId5"/>
          <a:stretch>
            <a:fillRect/>
          </a:stretch>
        </p:blipFill>
        <p:spPr>
          <a:xfrm>
            <a:off x="111616" y="937691"/>
            <a:ext cx="11730028" cy="3740648"/>
          </a:xfrm>
          <a:prstGeom prst="rect">
            <a:avLst/>
          </a:prstGeom>
        </p:spPr>
      </p:pic>
      <p:pic>
        <p:nvPicPr>
          <p:cNvPr id="26" name="Immagine 25" descr="Immagine che contiene diagramma, Piano, linea, Disegno tecnico&#10;&#10;Descrizione generata automaticamente">
            <a:extLst>
              <a:ext uri="{FF2B5EF4-FFF2-40B4-BE49-F238E27FC236}">
                <a16:creationId xmlns:a16="http://schemas.microsoft.com/office/drawing/2014/main" id="{85B65CCB-6B0F-5656-A885-E3CB07EB6916}"/>
              </a:ext>
            </a:extLst>
          </p:cNvPr>
          <p:cNvPicPr>
            <a:picLocks noChangeAspect="1"/>
          </p:cNvPicPr>
          <p:nvPr/>
        </p:nvPicPr>
        <p:blipFill>
          <a:blip r:embed="rId6"/>
          <a:stretch>
            <a:fillRect/>
          </a:stretch>
        </p:blipFill>
        <p:spPr>
          <a:xfrm>
            <a:off x="7356980" y="2533361"/>
            <a:ext cx="1205129" cy="715951"/>
          </a:xfrm>
          <a:prstGeom prst="rect">
            <a:avLst/>
          </a:prstGeom>
        </p:spPr>
      </p:pic>
      <p:pic>
        <p:nvPicPr>
          <p:cNvPr id="27" name="Immagine 26" descr="Immagine che contiene diagramma, testo, Piano, Disegno tecnico&#10;&#10;Descrizione generata automaticamente">
            <a:extLst>
              <a:ext uri="{FF2B5EF4-FFF2-40B4-BE49-F238E27FC236}">
                <a16:creationId xmlns:a16="http://schemas.microsoft.com/office/drawing/2014/main" id="{1456935C-2505-8CFE-B325-2AF7A4CBDCDE}"/>
              </a:ext>
            </a:extLst>
          </p:cNvPr>
          <p:cNvPicPr>
            <a:picLocks noChangeAspect="1"/>
          </p:cNvPicPr>
          <p:nvPr/>
        </p:nvPicPr>
        <p:blipFill>
          <a:blip r:embed="rId7"/>
          <a:stretch>
            <a:fillRect/>
          </a:stretch>
        </p:blipFill>
        <p:spPr>
          <a:xfrm>
            <a:off x="5728639" y="2794872"/>
            <a:ext cx="464343" cy="494494"/>
          </a:xfrm>
          <a:prstGeom prst="rect">
            <a:avLst/>
          </a:prstGeom>
        </p:spPr>
      </p:pic>
    </p:spTree>
    <p:extLst>
      <p:ext uri="{BB962C8B-B14F-4D97-AF65-F5344CB8AC3E}">
        <p14:creationId xmlns:p14="http://schemas.microsoft.com/office/powerpoint/2010/main" val="178621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en-GB" sz="2800">
                <a:solidFill>
                  <a:srgbClr val="971720"/>
                </a:solidFill>
                <a:latin typeface="Century Gothic"/>
              </a:rPr>
              <a:t>Geometric Control</a:t>
            </a:r>
          </a:p>
        </p:txBody>
      </p:sp>
      <p:pic>
        <p:nvPicPr>
          <p:cNvPr id="11" name="geo_control_breve">
            <a:hlinkClick r:id="" action="ppaction://media"/>
            <a:extLst>
              <a:ext uri="{FF2B5EF4-FFF2-40B4-BE49-F238E27FC236}">
                <a16:creationId xmlns:a16="http://schemas.microsoft.com/office/drawing/2014/main" id="{FC9FF967-6853-1B51-7BCC-43EC3CE6C15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18539" y="384052"/>
            <a:ext cx="5897176" cy="6058453"/>
          </a:xfrm>
          <a:prstGeom prst="rect">
            <a:avLst/>
          </a:prstGeom>
        </p:spPr>
      </p:pic>
      <p:pic>
        <p:nvPicPr>
          <p:cNvPr id="13" name="Immagine 12" descr="Immagine che contiene diagramma, linea, Diagramma, testo&#10;&#10;Descrizione generata automaticamente">
            <a:extLst>
              <a:ext uri="{FF2B5EF4-FFF2-40B4-BE49-F238E27FC236}">
                <a16:creationId xmlns:a16="http://schemas.microsoft.com/office/drawing/2014/main" id="{1BE08495-2913-1979-9D5A-6962893C2950}"/>
              </a:ext>
            </a:extLst>
          </p:cNvPr>
          <p:cNvPicPr>
            <a:picLocks noChangeAspect="1"/>
          </p:cNvPicPr>
          <p:nvPr/>
        </p:nvPicPr>
        <p:blipFill>
          <a:blip r:embed="rId7"/>
          <a:stretch>
            <a:fillRect/>
          </a:stretch>
        </p:blipFill>
        <p:spPr>
          <a:xfrm>
            <a:off x="451499" y="3457903"/>
            <a:ext cx="3784170" cy="2838127"/>
          </a:xfrm>
          <a:prstGeom prst="rect">
            <a:avLst/>
          </a:prstGeom>
        </p:spPr>
      </p:pic>
      <p:pic>
        <p:nvPicPr>
          <p:cNvPr id="15" name="Immagine 14" descr="Immagine che contiene testo, linea, Diagramma, schermata&#10;&#10;Descrizione generata automaticamente">
            <a:extLst>
              <a:ext uri="{FF2B5EF4-FFF2-40B4-BE49-F238E27FC236}">
                <a16:creationId xmlns:a16="http://schemas.microsoft.com/office/drawing/2014/main" id="{D9708EB6-F808-63D8-21C2-D17A202D3A9D}"/>
              </a:ext>
            </a:extLst>
          </p:cNvPr>
          <p:cNvPicPr>
            <a:picLocks noChangeAspect="1"/>
          </p:cNvPicPr>
          <p:nvPr/>
        </p:nvPicPr>
        <p:blipFill>
          <a:blip r:embed="rId8"/>
          <a:stretch>
            <a:fillRect/>
          </a:stretch>
        </p:blipFill>
        <p:spPr>
          <a:xfrm>
            <a:off x="526756" y="676217"/>
            <a:ext cx="3708913" cy="2781685"/>
          </a:xfrm>
          <a:prstGeom prst="rect">
            <a:avLst/>
          </a:prstGeom>
        </p:spPr>
      </p:pic>
    </p:spTree>
    <p:extLst>
      <p:ext uri="{BB962C8B-B14F-4D97-AF65-F5344CB8AC3E}">
        <p14:creationId xmlns:p14="http://schemas.microsoft.com/office/powerpoint/2010/main" val="2638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en-GB" sz="2800">
                <a:solidFill>
                  <a:srgbClr val="971720"/>
                </a:solidFill>
                <a:latin typeface="Century Gothic"/>
              </a:rPr>
              <a:t>Hierarchical Control</a:t>
            </a:r>
          </a:p>
        </p:txBody>
      </p:sp>
      <p:sp>
        <p:nvSpPr>
          <p:cNvPr id="2" name="CasellaDiTesto 1">
            <a:extLst>
              <a:ext uri="{FF2B5EF4-FFF2-40B4-BE49-F238E27FC236}">
                <a16:creationId xmlns:a16="http://schemas.microsoft.com/office/drawing/2014/main" id="{01A2E464-F431-6252-3D71-A43DD31B9A5F}"/>
              </a:ext>
            </a:extLst>
          </p:cNvPr>
          <p:cNvSpPr txBox="1"/>
          <p:nvPr/>
        </p:nvSpPr>
        <p:spPr>
          <a:xfrm>
            <a:off x="98751" y="1198378"/>
            <a:ext cx="3917561" cy="830997"/>
          </a:xfrm>
          <a:prstGeom prst="rect">
            <a:avLst/>
          </a:prstGeom>
          <a:noFill/>
        </p:spPr>
        <p:txBody>
          <a:bodyPr wrap="square" rtlCol="0">
            <a:spAutoFit/>
          </a:bodyPr>
          <a:lstStyle/>
          <a:p>
            <a:r>
              <a:rPr lang="en-US" sz="1600">
                <a:effectLst/>
                <a:latin typeface="Century Gothic" panose="020B0502020202020204" pitchFamily="34" charset="0"/>
              </a:rPr>
              <a:t>Hierarchical Control relies on the RPY (roll, pitch, yaw) dynamic model of the UAV:</a:t>
            </a:r>
            <a:endParaRPr lang="en-US" sz="1600">
              <a:latin typeface="Century Gothic" panose="020B0502020202020204" pitchFamily="34" charset="0"/>
            </a:endParaRPr>
          </a:p>
        </p:txBody>
      </p:sp>
      <p:pic>
        <p:nvPicPr>
          <p:cNvPr id="6" name="Immagine 5" descr="Immagine che contiene testo, diagramma, linea, Piano&#10;&#10;Descrizione generata automaticamente">
            <a:extLst>
              <a:ext uri="{FF2B5EF4-FFF2-40B4-BE49-F238E27FC236}">
                <a16:creationId xmlns:a16="http://schemas.microsoft.com/office/drawing/2014/main" id="{22C420CC-5707-8A47-6DCD-A30E9BE15937}"/>
              </a:ext>
            </a:extLst>
          </p:cNvPr>
          <p:cNvPicPr>
            <a:picLocks noChangeAspect="1"/>
          </p:cNvPicPr>
          <p:nvPr/>
        </p:nvPicPr>
        <p:blipFill>
          <a:blip r:embed="rId4"/>
          <a:stretch>
            <a:fillRect/>
          </a:stretch>
        </p:blipFill>
        <p:spPr>
          <a:xfrm>
            <a:off x="4064541" y="411003"/>
            <a:ext cx="8028708" cy="3718309"/>
          </a:xfrm>
          <a:prstGeom prst="rect">
            <a:avLst/>
          </a:prstGeom>
        </p:spPr>
      </p:pic>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E238F27B-058D-B540-8D58-2039D5879A6E}"/>
                  </a:ext>
                </a:extLst>
              </p:cNvPr>
              <p:cNvSpPr txBox="1"/>
              <p:nvPr/>
            </p:nvSpPr>
            <p:spPr>
              <a:xfrm>
                <a:off x="0" y="4336416"/>
                <a:ext cx="11876689" cy="1815882"/>
              </a:xfrm>
              <a:prstGeom prst="rect">
                <a:avLst/>
              </a:prstGeom>
              <a:noFill/>
            </p:spPr>
            <p:txBody>
              <a:bodyPr wrap="square" rtlCol="0">
                <a:spAutoFit/>
              </a:bodyPr>
              <a:lstStyle/>
              <a:p>
                <a:pPr marL="285750" indent="-285750">
                  <a:buFont typeface="Arial" panose="020B0604020202020204" pitchFamily="34" charset="0"/>
                  <a:buChar char="•"/>
                </a:pPr>
                <a:r>
                  <a:rPr lang="en-GB" sz="1600" b="1" dirty="0">
                    <a:effectLst/>
                    <a:latin typeface="Century Gothic" panose="020B0502020202020204" pitchFamily="34" charset="0"/>
                  </a:rPr>
                  <a:t>Outer loop </a:t>
                </a:r>
                <a:r>
                  <a:rPr lang="en-GB" sz="1600" dirty="0">
                    <a:effectLst/>
                    <a:latin typeface="Century Gothic" panose="020B0502020202020204" pitchFamily="34" charset="0"/>
                  </a:rPr>
                  <a:t>for position control retrieves the desired values of linear position, velocity and acceleration from the planner and the current linear position and velocity of the system and the desired yaw angle, and computes, using a PD control plus a feedforward action for the desired linear acceleration the total vertical thrust </a:t>
                </a:r>
                <a14:m>
                  <m:oMath xmlns:m="http://schemas.openxmlformats.org/officeDocument/2006/math">
                    <m:sSub>
                      <m:sSubPr>
                        <m:ctrlPr>
                          <a:rPr lang="it-IT" sz="1600" b="0" i="1" dirty="0" smtClean="0">
                            <a:effectLst/>
                            <a:latin typeface="Cambria Math" panose="02040503050406030204" pitchFamily="18" charset="0"/>
                          </a:rPr>
                        </m:ctrlPr>
                      </m:sSubPr>
                      <m:e>
                        <m:r>
                          <a:rPr lang="en-GB" sz="1600" i="1" dirty="0" smtClean="0">
                            <a:effectLst/>
                            <a:latin typeface="Cambria Math" panose="02040503050406030204" pitchFamily="18" charset="0"/>
                          </a:rPr>
                          <m:t>𝑢</m:t>
                        </m:r>
                      </m:e>
                      <m:sub>
                        <m:r>
                          <a:rPr lang="en-GB" sz="1600" i="1" dirty="0" smtClean="0">
                            <a:effectLst/>
                            <a:latin typeface="Cambria Math" panose="02040503050406030204" pitchFamily="18" charset="0"/>
                          </a:rPr>
                          <m:t>𝑇</m:t>
                        </m:r>
                      </m:sub>
                    </m:sSub>
                  </m:oMath>
                </a14:m>
                <a:r>
                  <a:rPr lang="en-GB" sz="1600" dirty="0">
                    <a:effectLst/>
                    <a:latin typeface="Century Gothic" panose="020B0502020202020204" pitchFamily="34" charset="0"/>
                  </a:rPr>
                  <a:t> to be sent to the drone and the desired values for </a:t>
                </a:r>
                <a14:m>
                  <m:oMath xmlns:m="http://schemas.openxmlformats.org/officeDocument/2006/math">
                    <m:r>
                      <a:rPr lang="en-GB" sz="1600" i="1" dirty="0" smtClean="0">
                        <a:effectLst/>
                        <a:latin typeface="Cambria Math" panose="02040503050406030204" pitchFamily="18" charset="0"/>
                      </a:rPr>
                      <m:t>𝜑</m:t>
                    </m:r>
                  </m:oMath>
                </a14:m>
                <a:r>
                  <a:rPr lang="en-GB" sz="1600" dirty="0">
                    <a:effectLst/>
                    <a:latin typeface="Century Gothic" panose="020B0502020202020204" pitchFamily="34" charset="0"/>
                  </a:rPr>
                  <a:t> and </a:t>
                </a:r>
                <a14:m>
                  <m:oMath xmlns:m="http://schemas.openxmlformats.org/officeDocument/2006/math">
                    <m:r>
                      <a:rPr lang="en-GB" sz="1600" i="1" dirty="0" smtClean="0">
                        <a:effectLst/>
                        <a:latin typeface="Cambria Math" panose="02040503050406030204" pitchFamily="18" charset="0"/>
                      </a:rPr>
                      <m:t>𝜃</m:t>
                    </m:r>
                  </m:oMath>
                </a14:m>
                <a:r>
                  <a:rPr lang="en-GB" sz="1600" dirty="0">
                    <a:effectLst/>
                    <a:latin typeface="Century Gothic" panose="020B0502020202020204" pitchFamily="34" charset="0"/>
                  </a:rPr>
                  <a:t> useful for the angular control; </a:t>
                </a:r>
              </a:p>
              <a:p>
                <a:pPr marL="285750" indent="-285750">
                  <a:buFont typeface="Arial" panose="020B0604020202020204" pitchFamily="34" charset="0"/>
                  <a:buChar char="•"/>
                </a:pPr>
                <a:r>
                  <a:rPr lang="en-GB" sz="1600" dirty="0">
                    <a:effectLst/>
                    <a:latin typeface="Century Gothic" panose="020B0502020202020204" pitchFamily="34" charset="0"/>
                  </a:rPr>
                  <a:t> </a:t>
                </a:r>
                <a:r>
                  <a:rPr lang="en-GB" sz="1600" b="1" dirty="0">
                    <a:effectLst/>
                    <a:latin typeface="Century Gothic" panose="020B0502020202020204" pitchFamily="34" charset="0"/>
                  </a:rPr>
                  <a:t>Inner loop </a:t>
                </a:r>
                <a:r>
                  <a:rPr lang="en-GB" sz="1600" dirty="0">
                    <a:effectLst/>
                    <a:latin typeface="Century Gothic" panose="020B0502020202020204" pitchFamily="34" charset="0"/>
                  </a:rPr>
                  <a:t>for attitude control retrieves the desired values for the angles and computes the desired values for the angular position, velocity and acceleration. Then, through a PD control plus a feedforward action for the desired angular acceleration and a feedback linearization it computes the control torques </a:t>
                </a:r>
                <a14:m>
                  <m:oMath xmlns:m="http://schemas.openxmlformats.org/officeDocument/2006/math">
                    <m:sSub>
                      <m:sSubPr>
                        <m:ctrlPr>
                          <a:rPr lang="en-GB" sz="1600" i="1" dirty="0" smtClean="0">
                            <a:effectLst/>
                            <a:latin typeface="Cambria Math" panose="02040503050406030204" pitchFamily="18" charset="0"/>
                          </a:rPr>
                        </m:ctrlPr>
                      </m:sSubPr>
                      <m:e>
                        <m:r>
                          <a:rPr lang="en-GB" sz="1600" i="1" dirty="0" smtClean="0">
                            <a:effectLst/>
                            <a:latin typeface="Cambria Math" panose="02040503050406030204" pitchFamily="18" charset="0"/>
                          </a:rPr>
                          <m:t>𝜏</m:t>
                        </m:r>
                      </m:e>
                      <m:sub>
                        <m:r>
                          <a:rPr lang="en-GB" sz="1600" i="1" dirty="0" smtClean="0">
                            <a:effectLst/>
                            <a:latin typeface="Cambria Math" panose="02040503050406030204" pitchFamily="18" charset="0"/>
                          </a:rPr>
                          <m:t>𝑏</m:t>
                        </m:r>
                      </m:sub>
                    </m:sSub>
                  </m:oMath>
                </a14:m>
                <a:r>
                  <a:rPr lang="en-GB" sz="1600" dirty="0">
                    <a:effectLst/>
                    <a:latin typeface="Century Gothic" panose="020B0502020202020204" pitchFamily="34" charset="0"/>
                  </a:rPr>
                  <a:t> to be sent to the drone. </a:t>
                </a:r>
              </a:p>
            </p:txBody>
          </p:sp>
        </mc:Choice>
        <mc:Fallback>
          <p:sp>
            <p:nvSpPr>
              <p:cNvPr id="8" name="CasellaDiTesto 7">
                <a:extLst>
                  <a:ext uri="{FF2B5EF4-FFF2-40B4-BE49-F238E27FC236}">
                    <a16:creationId xmlns:a16="http://schemas.microsoft.com/office/drawing/2014/main" id="{E238F27B-058D-B540-8D58-2039D5879A6E}"/>
                  </a:ext>
                </a:extLst>
              </p:cNvPr>
              <p:cNvSpPr txBox="1">
                <a:spLocks noRot="1" noChangeAspect="1" noMove="1" noResize="1" noEditPoints="1" noAdjustHandles="1" noChangeArrowheads="1" noChangeShapeType="1" noTextEdit="1"/>
              </p:cNvSpPr>
              <p:nvPr/>
            </p:nvSpPr>
            <p:spPr>
              <a:xfrm>
                <a:off x="0" y="4336416"/>
                <a:ext cx="11876689" cy="1815882"/>
              </a:xfrm>
              <a:prstGeom prst="rect">
                <a:avLst/>
              </a:prstGeom>
              <a:blipFill>
                <a:blip r:embed="rId5"/>
                <a:stretch>
                  <a:fillRect l="-214" t="-1389" b="-3472"/>
                </a:stretch>
              </a:blipFill>
            </p:spPr>
            <p:txBody>
              <a:bodyPr/>
              <a:lstStyle/>
              <a:p>
                <a:r>
                  <a:rPr lang="en-GB">
                    <a:noFill/>
                  </a:rPr>
                  <a:t> </a:t>
                </a:r>
              </a:p>
            </p:txBody>
          </p:sp>
        </mc:Fallback>
      </mc:AlternateContent>
      <p:sp>
        <p:nvSpPr>
          <p:cNvPr id="9" name="CasellaDiTesto 8">
            <a:extLst>
              <a:ext uri="{FF2B5EF4-FFF2-40B4-BE49-F238E27FC236}">
                <a16:creationId xmlns:a16="http://schemas.microsoft.com/office/drawing/2014/main" id="{E563F11A-CC42-FA08-600F-81F94368B9D6}"/>
              </a:ext>
            </a:extLst>
          </p:cNvPr>
          <p:cNvSpPr txBox="1"/>
          <p:nvPr/>
        </p:nvSpPr>
        <p:spPr>
          <a:xfrm>
            <a:off x="98751" y="3505419"/>
            <a:ext cx="4226114" cy="830997"/>
          </a:xfrm>
          <a:prstGeom prst="rect">
            <a:avLst/>
          </a:prstGeom>
          <a:noFill/>
        </p:spPr>
        <p:txBody>
          <a:bodyPr wrap="square" rtlCol="0">
            <a:spAutoFit/>
          </a:bodyPr>
          <a:lstStyle/>
          <a:p>
            <a:r>
              <a:rPr lang="en-GB" sz="1600" dirty="0">
                <a:latin typeface="Century Gothic" panose="020B0502020202020204" pitchFamily="34" charset="0"/>
              </a:rPr>
              <a:t>This strategy applies feedback linearization on this error model with a two-loop control structure:</a:t>
            </a:r>
            <a:endParaRPr lang="en-GB" sz="1600" dirty="0"/>
          </a:p>
        </p:txBody>
      </p:sp>
      <p:pic>
        <p:nvPicPr>
          <p:cNvPr id="13" name="Immagine 12" descr="Immagine che contiene Carattere, testo, calligrafia, tipografia&#10;&#10;Descrizione generata automaticamente">
            <a:extLst>
              <a:ext uri="{FF2B5EF4-FFF2-40B4-BE49-F238E27FC236}">
                <a16:creationId xmlns:a16="http://schemas.microsoft.com/office/drawing/2014/main" id="{87836132-E6C4-8E3D-D14A-E317BF444359}"/>
              </a:ext>
            </a:extLst>
          </p:cNvPr>
          <p:cNvPicPr>
            <a:picLocks noChangeAspect="1"/>
          </p:cNvPicPr>
          <p:nvPr/>
        </p:nvPicPr>
        <p:blipFill>
          <a:blip r:embed="rId6"/>
          <a:stretch>
            <a:fillRect/>
          </a:stretch>
        </p:blipFill>
        <p:spPr>
          <a:xfrm>
            <a:off x="111616" y="2117450"/>
            <a:ext cx="3781534" cy="665808"/>
          </a:xfrm>
          <a:prstGeom prst="rect">
            <a:avLst/>
          </a:prstGeom>
        </p:spPr>
      </p:pic>
    </p:spTree>
    <p:extLst>
      <p:ext uri="{BB962C8B-B14F-4D97-AF65-F5344CB8AC3E}">
        <p14:creationId xmlns:p14="http://schemas.microsoft.com/office/powerpoint/2010/main" val="1615390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en-GB" sz="2800">
                <a:solidFill>
                  <a:srgbClr val="971720"/>
                </a:solidFill>
                <a:latin typeface="Century Gothic"/>
              </a:rPr>
              <a:t>Hierarchical Control</a:t>
            </a:r>
          </a:p>
        </p:txBody>
      </p:sp>
      <p:pic>
        <p:nvPicPr>
          <p:cNvPr id="14" name="Immagine 13" descr="Immagine che contiene diagramma, Piano, Disegno tecnico, schematico&#10;&#10;Descrizione generata automaticamente">
            <a:extLst>
              <a:ext uri="{FF2B5EF4-FFF2-40B4-BE49-F238E27FC236}">
                <a16:creationId xmlns:a16="http://schemas.microsoft.com/office/drawing/2014/main" id="{A0A0DA67-55C0-AA8B-B67A-159A8C8E4B31}"/>
              </a:ext>
            </a:extLst>
          </p:cNvPr>
          <p:cNvPicPr>
            <a:picLocks noChangeAspect="1"/>
          </p:cNvPicPr>
          <p:nvPr/>
        </p:nvPicPr>
        <p:blipFill>
          <a:blip r:embed="rId4"/>
          <a:stretch>
            <a:fillRect/>
          </a:stretch>
        </p:blipFill>
        <p:spPr>
          <a:xfrm>
            <a:off x="275891" y="918587"/>
            <a:ext cx="11234045" cy="4308087"/>
          </a:xfrm>
          <a:prstGeom prst="rect">
            <a:avLst/>
          </a:prstGeom>
        </p:spPr>
      </p:pic>
      <p:pic>
        <p:nvPicPr>
          <p:cNvPr id="15" name="Immagine 14" descr="Immagine che contiene diagramma, linea, Piano, Disegno tecnico&#10;&#10;Descrizione generata automaticamente">
            <a:extLst>
              <a:ext uri="{FF2B5EF4-FFF2-40B4-BE49-F238E27FC236}">
                <a16:creationId xmlns:a16="http://schemas.microsoft.com/office/drawing/2014/main" id="{863BAFB1-6EC2-FC84-6EE3-D00D6125F703}"/>
              </a:ext>
            </a:extLst>
          </p:cNvPr>
          <p:cNvPicPr>
            <a:picLocks noChangeAspect="1"/>
          </p:cNvPicPr>
          <p:nvPr/>
        </p:nvPicPr>
        <p:blipFill>
          <a:blip r:embed="rId5"/>
          <a:stretch>
            <a:fillRect/>
          </a:stretch>
        </p:blipFill>
        <p:spPr>
          <a:xfrm>
            <a:off x="2605978" y="2107149"/>
            <a:ext cx="1109134" cy="507576"/>
          </a:xfrm>
          <a:prstGeom prst="rect">
            <a:avLst/>
          </a:prstGeom>
        </p:spPr>
      </p:pic>
      <p:pic>
        <p:nvPicPr>
          <p:cNvPr id="16" name="Immagine 15" descr="Immagine che contiene diagramma, Piano, Disegno tecnico, schematico&#10;&#10;Descrizione generata automaticamente">
            <a:extLst>
              <a:ext uri="{FF2B5EF4-FFF2-40B4-BE49-F238E27FC236}">
                <a16:creationId xmlns:a16="http://schemas.microsoft.com/office/drawing/2014/main" id="{E2AE515A-2B7A-F83C-2F87-4BAB4388E8B1}"/>
              </a:ext>
            </a:extLst>
          </p:cNvPr>
          <p:cNvPicPr>
            <a:picLocks noChangeAspect="1"/>
          </p:cNvPicPr>
          <p:nvPr/>
        </p:nvPicPr>
        <p:blipFill rotWithShape="1">
          <a:blip r:embed="rId6"/>
          <a:srcRect b="22494"/>
          <a:stretch/>
        </p:blipFill>
        <p:spPr>
          <a:xfrm>
            <a:off x="4670478" y="2750280"/>
            <a:ext cx="1268573" cy="786540"/>
          </a:xfrm>
          <a:prstGeom prst="rect">
            <a:avLst/>
          </a:prstGeom>
        </p:spPr>
      </p:pic>
      <p:pic>
        <p:nvPicPr>
          <p:cNvPr id="17" name="Immagine 16">
            <a:extLst>
              <a:ext uri="{FF2B5EF4-FFF2-40B4-BE49-F238E27FC236}">
                <a16:creationId xmlns:a16="http://schemas.microsoft.com/office/drawing/2014/main" id="{D9C7687F-1315-AE74-CFCC-B46D3A59CADF}"/>
              </a:ext>
            </a:extLst>
          </p:cNvPr>
          <p:cNvPicPr>
            <a:picLocks noChangeAspect="1"/>
          </p:cNvPicPr>
          <p:nvPr/>
        </p:nvPicPr>
        <p:blipFill>
          <a:blip r:embed="rId7"/>
          <a:stretch>
            <a:fillRect/>
          </a:stretch>
        </p:blipFill>
        <p:spPr>
          <a:xfrm>
            <a:off x="6575727" y="2221455"/>
            <a:ext cx="1268573" cy="786540"/>
          </a:xfrm>
          <a:prstGeom prst="rect">
            <a:avLst/>
          </a:prstGeom>
        </p:spPr>
      </p:pic>
      <p:pic>
        <p:nvPicPr>
          <p:cNvPr id="18" name="Immagine 17" descr="Immagine che contiene testo, Carattere, diagramma, tipografia&#10;&#10;Descrizione generata automaticamente">
            <a:extLst>
              <a:ext uri="{FF2B5EF4-FFF2-40B4-BE49-F238E27FC236}">
                <a16:creationId xmlns:a16="http://schemas.microsoft.com/office/drawing/2014/main" id="{530582C9-4C1B-FA36-BFF0-6B489AF2C368}"/>
              </a:ext>
            </a:extLst>
          </p:cNvPr>
          <p:cNvPicPr>
            <a:picLocks noChangeAspect="1"/>
          </p:cNvPicPr>
          <p:nvPr/>
        </p:nvPicPr>
        <p:blipFill>
          <a:blip r:embed="rId8"/>
          <a:stretch>
            <a:fillRect/>
          </a:stretch>
        </p:blipFill>
        <p:spPr>
          <a:xfrm>
            <a:off x="4297145" y="4959496"/>
            <a:ext cx="3283811" cy="1378966"/>
          </a:xfrm>
          <a:prstGeom prst="rect">
            <a:avLst/>
          </a:prstGeom>
        </p:spPr>
      </p:pic>
      <p:sp>
        <p:nvSpPr>
          <p:cNvPr id="19" name="CasellaDiTesto 18">
            <a:extLst>
              <a:ext uri="{FF2B5EF4-FFF2-40B4-BE49-F238E27FC236}">
                <a16:creationId xmlns:a16="http://schemas.microsoft.com/office/drawing/2014/main" id="{E5CDCF99-AB18-191C-5124-53A962F4DEA9}"/>
              </a:ext>
            </a:extLst>
          </p:cNvPr>
          <p:cNvSpPr txBox="1"/>
          <p:nvPr/>
        </p:nvSpPr>
        <p:spPr>
          <a:xfrm>
            <a:off x="4336406" y="519538"/>
            <a:ext cx="2892297" cy="494494"/>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Implementation</a:t>
            </a:r>
          </a:p>
        </p:txBody>
      </p:sp>
    </p:spTree>
    <p:extLst>
      <p:ext uri="{BB962C8B-B14F-4D97-AF65-F5344CB8AC3E}">
        <p14:creationId xmlns:p14="http://schemas.microsoft.com/office/powerpoint/2010/main" val="120257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335325-D0F1-BB9A-B37B-9D0783AA7C90}"/>
              </a:ext>
            </a:extLst>
          </p:cNvPr>
          <p:cNvSpPr/>
          <p:nvPr/>
        </p:nvSpPr>
        <p:spPr>
          <a:xfrm>
            <a:off x="14286" y="13765"/>
            <a:ext cx="12177714" cy="584775"/>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INDEX</a:t>
            </a:r>
          </a:p>
        </p:txBody>
      </p:sp>
      <p:sp>
        <p:nvSpPr>
          <p:cNvPr id="6" name="Rettangolo 10">
            <a:extLst>
              <a:ext uri="{FF2B5EF4-FFF2-40B4-BE49-F238E27FC236}">
                <a16:creationId xmlns:a16="http://schemas.microsoft.com/office/drawing/2014/main" id="{DD1F19F5-4FE7-85B7-1D00-72DE04F6F23B}"/>
              </a:ext>
            </a:extLst>
          </p:cNvPr>
          <p:cNvSpPr/>
          <p:nvPr/>
        </p:nvSpPr>
        <p:spPr>
          <a:xfrm>
            <a:off x="111616" y="520009"/>
            <a:ext cx="11968768" cy="6002311"/>
          </a:xfrm>
          <a:prstGeom prst="rect">
            <a:avLst/>
          </a:prstGeom>
        </p:spPr>
        <p:txBody>
          <a:bodyPr vert="horz" lIns="91440" tIns="45720" rIns="91440" bIns="45720" rtlCol="0">
            <a:normAutofit fontScale="92500" lnSpcReduction="20000"/>
          </a:bodyPr>
          <a:lstStyle/>
          <a:p>
            <a:pPr marL="342900" lvl="0" indent="-342900">
              <a:lnSpc>
                <a:spcPct val="150000"/>
              </a:lnSpc>
              <a:spcBef>
                <a:spcPct val="20000"/>
              </a:spcBef>
              <a:buClr>
                <a:srgbClr val="FFDC00"/>
              </a:buClr>
              <a:buSzPct val="70000"/>
              <a:buFont typeface="Wingdings" pitchFamily="2" charset="2"/>
              <a:buChar char="u"/>
            </a:pPr>
            <a:r>
              <a:rPr lang="it-IT" sz="1900" dirty="0">
                <a:solidFill>
                  <a:srgbClr val="162230"/>
                </a:solidFill>
                <a:latin typeface="Century Gothic" pitchFamily="34" charset="0"/>
              </a:rPr>
              <a:t>Introduction</a:t>
            </a:r>
          </a:p>
          <a:p>
            <a:pPr marL="342900" lvl="0" indent="-342900">
              <a:lnSpc>
                <a:spcPct val="150000"/>
              </a:lnSpc>
              <a:spcBef>
                <a:spcPct val="20000"/>
              </a:spcBef>
              <a:buClr>
                <a:srgbClr val="FFDC00"/>
              </a:buClr>
              <a:buSzPct val="70000"/>
              <a:buFont typeface="Wingdings" pitchFamily="2" charset="2"/>
              <a:buChar char="u"/>
            </a:pPr>
            <a:r>
              <a:rPr lang="it-IT" sz="1900" dirty="0">
                <a:solidFill>
                  <a:srgbClr val="162230"/>
                </a:solidFill>
                <a:latin typeface="Century Gothic" pitchFamily="34" charset="0"/>
              </a:rPr>
              <a:t>Trajectory planning</a:t>
            </a:r>
          </a:p>
          <a:p>
            <a:pPr marL="800100" lvl="1" indent="-342900">
              <a:lnSpc>
                <a:spcPct val="150000"/>
              </a:lnSpc>
              <a:spcBef>
                <a:spcPct val="20000"/>
              </a:spcBef>
              <a:buClr>
                <a:srgbClr val="971720"/>
              </a:buClr>
              <a:buSzPct val="70000"/>
              <a:buFont typeface="Wingdings" pitchFamily="2" charset="2"/>
              <a:buChar char="u"/>
            </a:pPr>
            <a:r>
              <a:rPr lang="it-IT" sz="1700" dirty="0">
                <a:solidFill>
                  <a:srgbClr val="162230"/>
                </a:solidFill>
                <a:latin typeface="Century Gothic" pitchFamily="34" charset="0"/>
              </a:rPr>
              <a:t>Minimum-Snap Trajectory Planning</a:t>
            </a:r>
          </a:p>
          <a:p>
            <a:pPr marL="800100" lvl="1" indent="-342900">
              <a:lnSpc>
                <a:spcPct val="150000"/>
              </a:lnSpc>
              <a:spcBef>
                <a:spcPct val="20000"/>
              </a:spcBef>
              <a:buClr>
                <a:srgbClr val="971720"/>
              </a:buClr>
              <a:buSzPct val="70000"/>
              <a:buFont typeface="Wingdings" pitchFamily="2" charset="2"/>
              <a:buChar char="u"/>
            </a:pPr>
            <a:r>
              <a:rPr lang="it-IT" sz="1700" dirty="0">
                <a:solidFill>
                  <a:srgbClr val="162230"/>
                </a:solidFill>
                <a:latin typeface="Century Gothic" pitchFamily="34" charset="0"/>
              </a:rPr>
              <a:t>Equality Constraints Definition</a:t>
            </a:r>
          </a:p>
          <a:p>
            <a:pPr marL="800100" lvl="1" indent="-342900">
              <a:lnSpc>
                <a:spcPct val="150000"/>
              </a:lnSpc>
              <a:spcBef>
                <a:spcPct val="20000"/>
              </a:spcBef>
              <a:buClr>
                <a:srgbClr val="971720"/>
              </a:buClr>
              <a:buSzPct val="70000"/>
              <a:buFont typeface="Wingdings" pitchFamily="2" charset="2"/>
              <a:buChar char="u"/>
            </a:pPr>
            <a:r>
              <a:rPr lang="it-IT" sz="1700" dirty="0">
                <a:solidFill>
                  <a:srgbClr val="162230"/>
                </a:solidFill>
                <a:latin typeface="Century Gothic" pitchFamily="34" charset="0"/>
              </a:rPr>
              <a:t>Inequality Constraints Definition</a:t>
            </a:r>
          </a:p>
          <a:p>
            <a:pPr marL="800100" lvl="1" indent="-342900">
              <a:lnSpc>
                <a:spcPct val="150000"/>
              </a:lnSpc>
              <a:spcBef>
                <a:spcPct val="20000"/>
              </a:spcBef>
              <a:buClr>
                <a:srgbClr val="971720"/>
              </a:buClr>
              <a:buSzPct val="70000"/>
              <a:buFont typeface="Wingdings" pitchFamily="2" charset="2"/>
              <a:buChar char="u"/>
            </a:pPr>
            <a:r>
              <a:rPr lang="it-IT" sz="1700" dirty="0">
                <a:solidFill>
                  <a:srgbClr val="162230"/>
                </a:solidFill>
                <a:latin typeface="Century Gothic" pitchFamily="34" charset="0"/>
              </a:rPr>
              <a:t>Results</a:t>
            </a:r>
          </a:p>
          <a:p>
            <a:pPr marL="342900" lvl="0" indent="-342900">
              <a:lnSpc>
                <a:spcPct val="150000"/>
              </a:lnSpc>
              <a:spcBef>
                <a:spcPct val="20000"/>
              </a:spcBef>
              <a:buClr>
                <a:srgbClr val="FFDC00"/>
              </a:buClr>
              <a:buSzPct val="70000"/>
              <a:buFont typeface="Wingdings" pitchFamily="2" charset="2"/>
              <a:buChar char="u"/>
            </a:pPr>
            <a:r>
              <a:rPr lang="it-IT" sz="1900" dirty="0">
                <a:solidFill>
                  <a:srgbClr val="162230"/>
                </a:solidFill>
                <a:latin typeface="Century Gothic" pitchFamily="34" charset="0"/>
              </a:rPr>
              <a:t>Nonlinear Model Predictive Control (NMPC)</a:t>
            </a:r>
          </a:p>
          <a:p>
            <a:pPr marL="800100" lvl="1" indent="-342900">
              <a:lnSpc>
                <a:spcPct val="150000"/>
              </a:lnSpc>
              <a:spcBef>
                <a:spcPct val="20000"/>
              </a:spcBef>
              <a:buClr>
                <a:srgbClr val="971720"/>
              </a:buClr>
              <a:buSzPct val="70000"/>
              <a:buFont typeface="Wingdings" pitchFamily="2" charset="2"/>
              <a:buChar char="u"/>
            </a:pPr>
            <a:r>
              <a:rPr lang="it-IT" sz="1700" dirty="0">
                <a:solidFill>
                  <a:srgbClr val="162230"/>
                </a:solidFill>
                <a:latin typeface="Century Gothic" pitchFamily="34" charset="0"/>
              </a:rPr>
              <a:t>Dynamic Model of the Quadcopter</a:t>
            </a:r>
          </a:p>
          <a:p>
            <a:pPr marL="800100" lvl="1" indent="-342900">
              <a:lnSpc>
                <a:spcPct val="150000"/>
              </a:lnSpc>
              <a:spcBef>
                <a:spcPct val="20000"/>
              </a:spcBef>
              <a:buClr>
                <a:srgbClr val="971720"/>
              </a:buClr>
              <a:buSzPct val="70000"/>
              <a:buFont typeface="Wingdings" pitchFamily="2" charset="2"/>
              <a:buChar char="u"/>
            </a:pPr>
            <a:r>
              <a:rPr lang="en-GB" sz="1700" dirty="0">
                <a:solidFill>
                  <a:srgbClr val="162230"/>
                </a:solidFill>
                <a:latin typeface="Century Gothic" pitchFamily="34" charset="0"/>
              </a:rPr>
              <a:t>Theoretical</a:t>
            </a:r>
            <a:r>
              <a:rPr lang="it-IT" sz="1700" dirty="0">
                <a:solidFill>
                  <a:srgbClr val="162230"/>
                </a:solidFill>
                <a:latin typeface="Century Gothic" pitchFamily="34" charset="0"/>
              </a:rPr>
              <a:t> Background</a:t>
            </a:r>
          </a:p>
          <a:p>
            <a:pPr marL="800100" lvl="1" indent="-342900">
              <a:lnSpc>
                <a:spcPct val="150000"/>
              </a:lnSpc>
              <a:spcBef>
                <a:spcPct val="20000"/>
              </a:spcBef>
              <a:buClr>
                <a:srgbClr val="971720"/>
              </a:buClr>
              <a:buSzPct val="70000"/>
              <a:buFont typeface="Wingdings" pitchFamily="2" charset="2"/>
              <a:buChar char="u"/>
            </a:pPr>
            <a:r>
              <a:rPr lang="it-IT" sz="1700" dirty="0">
                <a:solidFill>
                  <a:srgbClr val="162230"/>
                </a:solidFill>
                <a:latin typeface="Century Gothic" pitchFamily="34" charset="0"/>
              </a:rPr>
              <a:t>Implementation</a:t>
            </a:r>
          </a:p>
          <a:p>
            <a:pPr marL="800100" lvl="1" indent="-342900">
              <a:lnSpc>
                <a:spcPct val="150000"/>
              </a:lnSpc>
              <a:spcBef>
                <a:spcPct val="20000"/>
              </a:spcBef>
              <a:buClr>
                <a:srgbClr val="971720"/>
              </a:buClr>
              <a:buSzPct val="70000"/>
              <a:buFont typeface="Wingdings" pitchFamily="2" charset="2"/>
              <a:buChar char="u"/>
            </a:pPr>
            <a:r>
              <a:rPr lang="it-IT" sz="1700" dirty="0">
                <a:solidFill>
                  <a:srgbClr val="162230"/>
                </a:solidFill>
                <a:latin typeface="Century Gothic" pitchFamily="34" charset="0"/>
              </a:rPr>
              <a:t>Model Predictive Contouring Control (quick hints)</a:t>
            </a:r>
          </a:p>
          <a:p>
            <a:pPr marL="342900" lvl="0" indent="-342900">
              <a:lnSpc>
                <a:spcPct val="150000"/>
              </a:lnSpc>
              <a:spcBef>
                <a:spcPct val="20000"/>
              </a:spcBef>
              <a:buClr>
                <a:srgbClr val="FFDC00"/>
              </a:buClr>
              <a:buSzPct val="70000"/>
              <a:buFont typeface="Wingdings" pitchFamily="2" charset="2"/>
              <a:buChar char="u"/>
            </a:pPr>
            <a:r>
              <a:rPr lang="it-IT" sz="1900" dirty="0">
                <a:solidFill>
                  <a:srgbClr val="162230"/>
                </a:solidFill>
                <a:latin typeface="Century Gothic" pitchFamily="34" charset="0"/>
              </a:rPr>
              <a:t>Geometric Control</a:t>
            </a:r>
          </a:p>
          <a:p>
            <a:pPr marL="342900" lvl="0" indent="-342900">
              <a:lnSpc>
                <a:spcPct val="150000"/>
              </a:lnSpc>
              <a:spcBef>
                <a:spcPct val="20000"/>
              </a:spcBef>
              <a:buClr>
                <a:srgbClr val="FFDC00"/>
              </a:buClr>
              <a:buSzPct val="70000"/>
              <a:buFont typeface="Wingdings" pitchFamily="2" charset="2"/>
              <a:buChar char="u"/>
            </a:pPr>
            <a:r>
              <a:rPr lang="it-IT" sz="1900" dirty="0">
                <a:solidFill>
                  <a:srgbClr val="162230"/>
                </a:solidFill>
                <a:latin typeface="Century Gothic" pitchFamily="34" charset="0"/>
              </a:rPr>
              <a:t>Hierarchical Control</a:t>
            </a:r>
          </a:p>
          <a:p>
            <a:pPr marL="342900" lvl="0" indent="-342900">
              <a:lnSpc>
                <a:spcPct val="150000"/>
              </a:lnSpc>
              <a:spcBef>
                <a:spcPct val="20000"/>
              </a:spcBef>
              <a:buClr>
                <a:srgbClr val="FFDC00"/>
              </a:buClr>
              <a:buSzPct val="70000"/>
              <a:buFont typeface="Wingdings" pitchFamily="2" charset="2"/>
              <a:buChar char="u"/>
            </a:pPr>
            <a:r>
              <a:rPr lang="it-IT" sz="1900" dirty="0">
                <a:solidFill>
                  <a:srgbClr val="162230"/>
                </a:solidFill>
                <a:latin typeface="Century Gothic" pitchFamily="34" charset="0"/>
              </a:rPr>
              <a:t>Results and Comparisons</a:t>
            </a:r>
          </a:p>
          <a:p>
            <a:pPr marL="342900" lvl="0" indent="-342900">
              <a:lnSpc>
                <a:spcPct val="150000"/>
              </a:lnSpc>
              <a:spcBef>
                <a:spcPct val="20000"/>
              </a:spcBef>
              <a:buClr>
                <a:srgbClr val="FFDC00"/>
              </a:buClr>
              <a:buSzPct val="70000"/>
              <a:buFont typeface="Wingdings" pitchFamily="2" charset="2"/>
              <a:buChar char="u"/>
            </a:pPr>
            <a:r>
              <a:rPr lang="it-IT" sz="1900" dirty="0">
                <a:solidFill>
                  <a:srgbClr val="162230"/>
                </a:solidFill>
                <a:latin typeface="Century Gothic" pitchFamily="34" charset="0"/>
              </a:rPr>
              <a:t>Conclusions</a:t>
            </a:r>
            <a:endParaRPr lang="it-IT" sz="1700" dirty="0">
              <a:solidFill>
                <a:srgbClr val="162230"/>
              </a:solidFill>
              <a:latin typeface="Century Gothic" pitchFamily="34" charset="0"/>
            </a:endParaRPr>
          </a:p>
        </p:txBody>
      </p:sp>
      <p:sp>
        <p:nvSpPr>
          <p:cNvPr id="8" name="Rettangolo 10">
            <a:extLst>
              <a:ext uri="{FF2B5EF4-FFF2-40B4-BE49-F238E27FC236}">
                <a16:creationId xmlns:a16="http://schemas.microsoft.com/office/drawing/2014/main" id="{9554B171-13EF-983D-173B-D4B11C496F93}"/>
              </a:ext>
            </a:extLst>
          </p:cNvPr>
          <p:cNvSpPr/>
          <p:nvPr/>
        </p:nvSpPr>
        <p:spPr>
          <a:xfrm>
            <a:off x="14286" y="6500178"/>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r>
              <a:rPr lang="it-IT" sz="1800" dirty="0">
                <a:solidFill>
                  <a:srgbClr val="162230"/>
                </a:solidFill>
                <a:latin typeface="Century Gothic"/>
                <a:cs typeface="Century Gothic"/>
              </a:rPr>
              <a:t>/25</a:t>
            </a:r>
          </a:p>
        </p:txBody>
      </p:sp>
      <p:pic>
        <p:nvPicPr>
          <p:cNvPr id="11" name="Picture 2" descr="C:\Bruno\campus\unina\Stationery\Dipartimenti\DIETI\Logo_DIETI_Porte.png">
            <a:extLst>
              <a:ext uri="{FF2B5EF4-FFF2-40B4-BE49-F238E27FC236}">
                <a16:creationId xmlns:a16="http://schemas.microsoft.com/office/drawing/2014/main" id="{E654DF44-F096-0581-5B07-B2689CB5FB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211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en-GB" sz="2800">
                <a:solidFill>
                  <a:srgbClr val="971720"/>
                </a:solidFill>
                <a:latin typeface="Century Gothic"/>
              </a:rPr>
              <a:t>Hierarchical Control</a:t>
            </a:r>
          </a:p>
        </p:txBody>
      </p:sp>
      <p:pic>
        <p:nvPicPr>
          <p:cNvPr id="6" name="hierarchical_control_breve">
            <a:hlinkClick r:id="" action="ppaction://media"/>
            <a:extLst>
              <a:ext uri="{FF2B5EF4-FFF2-40B4-BE49-F238E27FC236}">
                <a16:creationId xmlns:a16="http://schemas.microsoft.com/office/drawing/2014/main" id="{40348F18-6F57-525D-C46B-75D9BFCB0A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07117" y="645662"/>
            <a:ext cx="6045358" cy="5727181"/>
          </a:xfrm>
          <a:prstGeom prst="rect">
            <a:avLst/>
          </a:prstGeom>
        </p:spPr>
      </p:pic>
      <p:pic>
        <p:nvPicPr>
          <p:cNvPr id="9" name="Immagine 8" descr="Immagine che contiene schermata, diagramma, linea, Diagramma&#10;&#10;Descrizione generata automaticamente">
            <a:extLst>
              <a:ext uri="{FF2B5EF4-FFF2-40B4-BE49-F238E27FC236}">
                <a16:creationId xmlns:a16="http://schemas.microsoft.com/office/drawing/2014/main" id="{2F192955-19F2-7E51-C01C-A552E3E78146}"/>
              </a:ext>
            </a:extLst>
          </p:cNvPr>
          <p:cNvPicPr>
            <a:picLocks noChangeAspect="1"/>
          </p:cNvPicPr>
          <p:nvPr/>
        </p:nvPicPr>
        <p:blipFill>
          <a:blip r:embed="rId7"/>
          <a:stretch>
            <a:fillRect/>
          </a:stretch>
        </p:blipFill>
        <p:spPr>
          <a:xfrm>
            <a:off x="819610" y="3509252"/>
            <a:ext cx="3915143" cy="2936357"/>
          </a:xfrm>
          <a:prstGeom prst="rect">
            <a:avLst/>
          </a:prstGeom>
        </p:spPr>
      </p:pic>
      <p:pic>
        <p:nvPicPr>
          <p:cNvPr id="13" name="Immagine 12" descr="Immagine che contiene testo, schermata, Carattere, linea&#10;&#10;Descrizione generata automaticamente">
            <a:extLst>
              <a:ext uri="{FF2B5EF4-FFF2-40B4-BE49-F238E27FC236}">
                <a16:creationId xmlns:a16="http://schemas.microsoft.com/office/drawing/2014/main" id="{0164028E-A97C-B603-79B0-D9081C037D13}"/>
              </a:ext>
            </a:extLst>
          </p:cNvPr>
          <p:cNvPicPr>
            <a:picLocks noChangeAspect="1"/>
          </p:cNvPicPr>
          <p:nvPr/>
        </p:nvPicPr>
        <p:blipFill>
          <a:blip r:embed="rId8"/>
          <a:stretch>
            <a:fillRect/>
          </a:stretch>
        </p:blipFill>
        <p:spPr>
          <a:xfrm>
            <a:off x="819610" y="647633"/>
            <a:ext cx="3915143" cy="2936357"/>
          </a:xfrm>
          <a:prstGeom prst="rect">
            <a:avLst/>
          </a:prstGeom>
        </p:spPr>
      </p:pic>
    </p:spTree>
    <p:extLst>
      <p:ext uri="{BB962C8B-B14F-4D97-AF65-F5344CB8AC3E}">
        <p14:creationId xmlns:p14="http://schemas.microsoft.com/office/powerpoint/2010/main" val="131472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en-GB" sz="2800" dirty="0">
                <a:solidFill>
                  <a:srgbClr val="971720"/>
                </a:solidFill>
                <a:latin typeface="Century Gothic"/>
              </a:rPr>
              <a:t>Results and Comparisons</a:t>
            </a:r>
          </a:p>
        </p:txBody>
      </p:sp>
      <p:pic>
        <p:nvPicPr>
          <p:cNvPr id="9" name="Immagine 8" descr="Immagine che contiene Diagramma, linea, diagramma, pendio&#10;&#10;Descrizione generata automaticamente">
            <a:extLst>
              <a:ext uri="{FF2B5EF4-FFF2-40B4-BE49-F238E27FC236}">
                <a16:creationId xmlns:a16="http://schemas.microsoft.com/office/drawing/2014/main" id="{531E492A-D27F-23E3-5307-C98678CC2999}"/>
              </a:ext>
            </a:extLst>
          </p:cNvPr>
          <p:cNvPicPr>
            <a:picLocks noChangeAspect="1"/>
          </p:cNvPicPr>
          <p:nvPr/>
        </p:nvPicPr>
        <p:blipFill rotWithShape="1">
          <a:blip r:embed="rId4"/>
          <a:srcRect l="3534" r="24218"/>
          <a:stretch/>
        </p:blipFill>
        <p:spPr>
          <a:xfrm>
            <a:off x="6700920" y="1477880"/>
            <a:ext cx="2816773" cy="2628752"/>
          </a:xfrm>
          <a:prstGeom prst="rect">
            <a:avLst/>
          </a:prstGeom>
        </p:spPr>
      </p:pic>
      <p:pic>
        <p:nvPicPr>
          <p:cNvPr id="11" name="Immagine 10" descr="Immagine che contiene diagramma, linea, Diagramma&#10;&#10;Descrizione generata automaticamente">
            <a:extLst>
              <a:ext uri="{FF2B5EF4-FFF2-40B4-BE49-F238E27FC236}">
                <a16:creationId xmlns:a16="http://schemas.microsoft.com/office/drawing/2014/main" id="{710BC6FC-F1FB-9100-A374-64EAE9062C61}"/>
              </a:ext>
            </a:extLst>
          </p:cNvPr>
          <p:cNvPicPr>
            <a:picLocks noChangeAspect="1"/>
          </p:cNvPicPr>
          <p:nvPr/>
        </p:nvPicPr>
        <p:blipFill rotWithShape="1">
          <a:blip r:embed="rId5"/>
          <a:srcRect l="9151" t="2467" r="19783" b="4896"/>
          <a:stretch/>
        </p:blipFill>
        <p:spPr>
          <a:xfrm>
            <a:off x="9509255" y="1586861"/>
            <a:ext cx="2679185" cy="2453775"/>
          </a:xfrm>
          <a:prstGeom prst="rect">
            <a:avLst/>
          </a:prstGeom>
        </p:spPr>
      </p:pic>
      <p:pic>
        <p:nvPicPr>
          <p:cNvPr id="13" name="Immagine 12" descr="Immagine che contiene linea, diagramma, Diagramma&#10;&#10;Descrizione generata automaticamente">
            <a:extLst>
              <a:ext uri="{FF2B5EF4-FFF2-40B4-BE49-F238E27FC236}">
                <a16:creationId xmlns:a16="http://schemas.microsoft.com/office/drawing/2014/main" id="{83DFA611-1981-B6FF-0F60-EDDAA00B1897}"/>
              </a:ext>
            </a:extLst>
          </p:cNvPr>
          <p:cNvPicPr>
            <a:picLocks noChangeAspect="1"/>
          </p:cNvPicPr>
          <p:nvPr/>
        </p:nvPicPr>
        <p:blipFill rotWithShape="1">
          <a:blip r:embed="rId6"/>
          <a:srcRect l="10412" r="9072"/>
          <a:stretch/>
        </p:blipFill>
        <p:spPr>
          <a:xfrm>
            <a:off x="111616" y="1391168"/>
            <a:ext cx="3083529" cy="2707155"/>
          </a:xfrm>
          <a:prstGeom prst="rect">
            <a:avLst/>
          </a:prstGeom>
        </p:spPr>
      </p:pic>
      <p:pic>
        <p:nvPicPr>
          <p:cNvPr id="15" name="Immagine 14" descr="Immagine che contiene diagramma, linea, Diagramma, testo&#10;&#10;Descrizione generata automaticamente">
            <a:extLst>
              <a:ext uri="{FF2B5EF4-FFF2-40B4-BE49-F238E27FC236}">
                <a16:creationId xmlns:a16="http://schemas.microsoft.com/office/drawing/2014/main" id="{10AD0827-FABE-7745-FE1B-36B8FEF9B21D}"/>
              </a:ext>
            </a:extLst>
          </p:cNvPr>
          <p:cNvPicPr>
            <a:picLocks noChangeAspect="1"/>
          </p:cNvPicPr>
          <p:nvPr/>
        </p:nvPicPr>
        <p:blipFill>
          <a:blip r:embed="rId7"/>
          <a:stretch>
            <a:fillRect/>
          </a:stretch>
        </p:blipFill>
        <p:spPr>
          <a:xfrm>
            <a:off x="3090979" y="1699225"/>
            <a:ext cx="3614819" cy="2288248"/>
          </a:xfrm>
          <a:prstGeom prst="rect">
            <a:avLst/>
          </a:prstGeom>
        </p:spPr>
      </p:pic>
      <p:sp>
        <p:nvSpPr>
          <p:cNvPr id="16" name="CasellaDiTesto 15">
            <a:extLst>
              <a:ext uri="{FF2B5EF4-FFF2-40B4-BE49-F238E27FC236}">
                <a16:creationId xmlns:a16="http://schemas.microsoft.com/office/drawing/2014/main" id="{1BF1818D-04A7-625E-10E4-56A00E0D1313}"/>
              </a:ext>
            </a:extLst>
          </p:cNvPr>
          <p:cNvSpPr txBox="1"/>
          <p:nvPr/>
        </p:nvSpPr>
        <p:spPr>
          <a:xfrm>
            <a:off x="846338" y="807603"/>
            <a:ext cx="1673856" cy="338554"/>
          </a:xfrm>
          <a:prstGeom prst="rect">
            <a:avLst/>
          </a:prstGeom>
          <a:noFill/>
        </p:spPr>
        <p:txBody>
          <a:bodyPr wrap="none" rtlCol="0">
            <a:spAutoFit/>
          </a:bodyPr>
          <a:lstStyle/>
          <a:p>
            <a:r>
              <a:rPr lang="en-GB" sz="1600" b="1" dirty="0">
                <a:latin typeface="Century Gothic" panose="020B0502020202020204" pitchFamily="34" charset="0"/>
              </a:rPr>
              <a:t>Nonlinear MPC</a:t>
            </a:r>
          </a:p>
        </p:txBody>
      </p:sp>
      <p:sp>
        <p:nvSpPr>
          <p:cNvPr id="17" name="CasellaDiTesto 16">
            <a:extLst>
              <a:ext uri="{FF2B5EF4-FFF2-40B4-BE49-F238E27FC236}">
                <a16:creationId xmlns:a16="http://schemas.microsoft.com/office/drawing/2014/main" id="{91DFE7AE-E326-436D-E296-81F30E473B7B}"/>
              </a:ext>
            </a:extLst>
          </p:cNvPr>
          <p:cNvSpPr txBox="1"/>
          <p:nvPr/>
        </p:nvSpPr>
        <p:spPr>
          <a:xfrm>
            <a:off x="4361039" y="539518"/>
            <a:ext cx="1513544" cy="1077218"/>
          </a:xfrm>
          <a:prstGeom prst="rect">
            <a:avLst/>
          </a:prstGeom>
          <a:noFill/>
        </p:spPr>
        <p:txBody>
          <a:bodyPr wrap="square" rtlCol="0">
            <a:spAutoFit/>
          </a:bodyPr>
          <a:lstStyle/>
          <a:p>
            <a:pPr algn="ctr"/>
            <a:r>
              <a:rPr lang="en-GB" sz="1600" b="1" dirty="0">
                <a:latin typeface="Century Gothic" panose="020B0502020202020204" pitchFamily="34" charset="0"/>
              </a:rPr>
              <a:t>Model Predictive Contouring Control</a:t>
            </a:r>
          </a:p>
        </p:txBody>
      </p:sp>
      <p:sp>
        <p:nvSpPr>
          <p:cNvPr id="20" name="CasellaDiTesto 19">
            <a:extLst>
              <a:ext uri="{FF2B5EF4-FFF2-40B4-BE49-F238E27FC236}">
                <a16:creationId xmlns:a16="http://schemas.microsoft.com/office/drawing/2014/main" id="{45BE2E6B-1161-C5F6-1AB6-D582DB7AB956}"/>
              </a:ext>
            </a:extLst>
          </p:cNvPr>
          <p:cNvSpPr txBox="1"/>
          <p:nvPr/>
        </p:nvSpPr>
        <p:spPr>
          <a:xfrm>
            <a:off x="7166292" y="851728"/>
            <a:ext cx="2032929" cy="338554"/>
          </a:xfrm>
          <a:prstGeom prst="rect">
            <a:avLst/>
          </a:prstGeom>
          <a:noFill/>
        </p:spPr>
        <p:txBody>
          <a:bodyPr wrap="none" rtlCol="0">
            <a:spAutoFit/>
          </a:bodyPr>
          <a:lstStyle/>
          <a:p>
            <a:r>
              <a:rPr lang="en-GB" sz="1600" b="1" dirty="0">
                <a:latin typeface="Century Gothic" panose="020B0502020202020204" pitchFamily="34" charset="0"/>
              </a:rPr>
              <a:t>Geometric Control</a:t>
            </a:r>
          </a:p>
        </p:txBody>
      </p:sp>
      <p:sp>
        <p:nvSpPr>
          <p:cNvPr id="21" name="CasellaDiTesto 20">
            <a:extLst>
              <a:ext uri="{FF2B5EF4-FFF2-40B4-BE49-F238E27FC236}">
                <a16:creationId xmlns:a16="http://schemas.microsoft.com/office/drawing/2014/main" id="{9A8BA0E0-4DC8-2C32-240A-91D17E104A46}"/>
              </a:ext>
            </a:extLst>
          </p:cNvPr>
          <p:cNvSpPr txBox="1"/>
          <p:nvPr/>
        </p:nvSpPr>
        <p:spPr>
          <a:xfrm>
            <a:off x="9509255" y="831800"/>
            <a:ext cx="2175596" cy="338554"/>
          </a:xfrm>
          <a:prstGeom prst="rect">
            <a:avLst/>
          </a:prstGeom>
          <a:noFill/>
        </p:spPr>
        <p:txBody>
          <a:bodyPr wrap="none" rtlCol="0">
            <a:spAutoFit/>
          </a:bodyPr>
          <a:lstStyle/>
          <a:p>
            <a:r>
              <a:rPr lang="en-GB" sz="1600" b="1" dirty="0">
                <a:latin typeface="Century Gothic" panose="020B0502020202020204" pitchFamily="34" charset="0"/>
              </a:rPr>
              <a:t>Hierarchical Control</a:t>
            </a:r>
          </a:p>
        </p:txBody>
      </p:sp>
      <p:sp>
        <p:nvSpPr>
          <p:cNvPr id="22" name="CasellaDiTesto 21">
            <a:extLst>
              <a:ext uri="{FF2B5EF4-FFF2-40B4-BE49-F238E27FC236}">
                <a16:creationId xmlns:a16="http://schemas.microsoft.com/office/drawing/2014/main" id="{86420F11-47CB-32B2-0B5A-41FAED116038}"/>
              </a:ext>
            </a:extLst>
          </p:cNvPr>
          <p:cNvSpPr txBox="1"/>
          <p:nvPr/>
        </p:nvSpPr>
        <p:spPr>
          <a:xfrm>
            <a:off x="111616" y="4049375"/>
            <a:ext cx="12192000" cy="2477601"/>
          </a:xfrm>
          <a:prstGeom prst="rect">
            <a:avLst/>
          </a:prstGeom>
          <a:noFill/>
        </p:spPr>
        <p:txBody>
          <a:bodyPr wrap="square">
            <a:spAutoFit/>
          </a:bodyPr>
          <a:lstStyle/>
          <a:p>
            <a:pPr marL="285750" indent="-285750">
              <a:buFont typeface="Arial" panose="020B0604020202020204" pitchFamily="34" charset="0"/>
              <a:buChar char="•"/>
            </a:pPr>
            <a:r>
              <a:rPr lang="en-GB" sz="1550" dirty="0">
                <a:effectLst/>
                <a:latin typeface="Century Gothic" panose="020B0502020202020204" pitchFamily="34" charset="0"/>
              </a:rPr>
              <a:t>Similar generated trajectories</a:t>
            </a:r>
          </a:p>
          <a:p>
            <a:pPr marL="285750" indent="-285750">
              <a:buFont typeface="Arial" panose="020B0604020202020204" pitchFamily="34" charset="0"/>
              <a:buChar char="•"/>
            </a:pPr>
            <a:r>
              <a:rPr lang="en-GB" sz="1550" dirty="0">
                <a:effectLst/>
                <a:latin typeface="Century Gothic" panose="020B0502020202020204" pitchFamily="34" charset="0"/>
              </a:rPr>
              <a:t>The proposed NMPC tries to faithfully follow the reference, the MPCC proposed by Scaramuzza carries out both trajectory planning and tracking at the same time, changing the described path at run-time in order to minimize the lap time and maximize the progression along the path. </a:t>
            </a:r>
            <a:endParaRPr lang="en-GB" sz="1550" dirty="0">
              <a:latin typeface="Century Gothic" panose="020B0502020202020204" pitchFamily="34" charset="0"/>
            </a:endParaRPr>
          </a:p>
          <a:p>
            <a:pPr marL="285750" indent="-285750">
              <a:buFont typeface="Arial" panose="020B0604020202020204" pitchFamily="34" charset="0"/>
              <a:buChar char="•"/>
            </a:pPr>
            <a:r>
              <a:rPr lang="en-GB" sz="1550" dirty="0">
                <a:effectLst/>
                <a:latin typeface="Century Gothic" panose="020B0502020202020204" pitchFamily="34" charset="0"/>
              </a:rPr>
              <a:t>With a static contouring weight, the MPCC fails in passing through the keyframes, performing worse than the NMPC.</a:t>
            </a:r>
          </a:p>
          <a:p>
            <a:pPr marL="285750" indent="-285750">
              <a:buFont typeface="Arial" panose="020B0604020202020204" pitchFamily="34" charset="0"/>
              <a:buChar char="•"/>
            </a:pPr>
            <a:r>
              <a:rPr lang="en-GB" sz="1550" dirty="0">
                <a:latin typeface="Century Gothic" panose="020B0502020202020204" pitchFamily="34" charset="0"/>
              </a:rPr>
              <a:t>The d</a:t>
            </a:r>
            <a:r>
              <a:rPr lang="en-GB" sz="1550" dirty="0">
                <a:effectLst/>
                <a:latin typeface="Century Gothic" panose="020B0502020202020204" pitchFamily="34" charset="0"/>
              </a:rPr>
              <a:t>ynamic contouring weight ensures the quadcopter to pass through the gates but straying further from the reference also to achieve more and different optimal goals. </a:t>
            </a:r>
            <a:endParaRPr lang="en-GB" sz="1550" dirty="0">
              <a:latin typeface="Century Gothic" panose="020B0502020202020204" pitchFamily="34" charset="0"/>
            </a:endParaRPr>
          </a:p>
          <a:p>
            <a:pPr marL="285750" indent="-285750">
              <a:buFont typeface="Arial" panose="020B0604020202020204" pitchFamily="34" charset="0"/>
              <a:buChar char="•"/>
            </a:pPr>
            <a:r>
              <a:rPr lang="en-GB" sz="1550" dirty="0">
                <a:effectLst/>
                <a:latin typeface="Century Gothic" panose="020B0502020202020204" pitchFamily="34" charset="0"/>
              </a:rPr>
              <a:t>T</a:t>
            </a:r>
            <a:r>
              <a:rPr lang="en-GB" sz="1550" dirty="0">
                <a:latin typeface="Century Gothic" panose="020B0502020202020204" pitchFamily="34" charset="0"/>
              </a:rPr>
              <a:t>he Geometric Control performs very well, exhibiting excellent tracking performance</a:t>
            </a:r>
          </a:p>
          <a:p>
            <a:pPr marL="285750" indent="-285750">
              <a:buFont typeface="Arial" panose="020B0604020202020204" pitchFamily="34" charset="0"/>
              <a:buChar char="•"/>
            </a:pPr>
            <a:r>
              <a:rPr lang="en-GB" sz="1550" dirty="0">
                <a:effectLst/>
                <a:latin typeface="Century Gothic" panose="020B0502020202020204" pitchFamily="34" charset="0"/>
              </a:rPr>
              <a:t>The Hierarchical </a:t>
            </a:r>
            <a:r>
              <a:rPr lang="en-GB" sz="1550" dirty="0">
                <a:latin typeface="Century Gothic" panose="020B0502020202020204" pitchFamily="34" charset="0"/>
              </a:rPr>
              <a:t>Control performs worse than every other controller, showing poor tracking capabilities and requiring a bigger time to simulate</a:t>
            </a:r>
            <a:endParaRPr lang="en-GB" sz="1550" dirty="0">
              <a:effectLst/>
              <a:latin typeface="Century Gothic" panose="020B0502020202020204" pitchFamily="34" charset="0"/>
            </a:endParaRPr>
          </a:p>
        </p:txBody>
      </p:sp>
    </p:spTree>
    <p:extLst>
      <p:ext uri="{BB962C8B-B14F-4D97-AF65-F5344CB8AC3E}">
        <p14:creationId xmlns:p14="http://schemas.microsoft.com/office/powerpoint/2010/main" val="373122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just">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lgn="just">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RESULTS AND COMPARISONS</a:t>
            </a:r>
          </a:p>
        </p:txBody>
      </p:sp>
      <p:sp>
        <p:nvSpPr>
          <p:cNvPr id="9" name="CasellaDiTesto 8">
            <a:extLst>
              <a:ext uri="{FF2B5EF4-FFF2-40B4-BE49-F238E27FC236}">
                <a16:creationId xmlns:a16="http://schemas.microsoft.com/office/drawing/2014/main" id="{BD6F4146-CE41-A591-FD54-677E21B44147}"/>
              </a:ext>
            </a:extLst>
          </p:cNvPr>
          <p:cNvSpPr txBox="1"/>
          <p:nvPr/>
        </p:nvSpPr>
        <p:spPr>
          <a:xfrm>
            <a:off x="3550534" y="645662"/>
            <a:ext cx="6128794" cy="495457"/>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Nonlinear Model Predictive Control</a:t>
            </a:r>
          </a:p>
        </p:txBody>
      </p:sp>
      <p:pic>
        <p:nvPicPr>
          <p:cNvPr id="3" name="Immagine 2" descr="Immagine che contiene linea, Diagramma, diagramma&#10;&#10;Descrizione generata automaticamente">
            <a:extLst>
              <a:ext uri="{FF2B5EF4-FFF2-40B4-BE49-F238E27FC236}">
                <a16:creationId xmlns:a16="http://schemas.microsoft.com/office/drawing/2014/main" id="{75F5D350-4E1E-E808-4B3E-634D937079A4}"/>
              </a:ext>
            </a:extLst>
          </p:cNvPr>
          <p:cNvPicPr>
            <a:picLocks noChangeAspect="1"/>
          </p:cNvPicPr>
          <p:nvPr/>
        </p:nvPicPr>
        <p:blipFill rotWithShape="1">
          <a:blip r:embed="rId4">
            <a:extLst>
              <a:ext uri="{28A0092B-C50C-407E-A947-70E740481C1C}">
                <a14:useLocalDpi xmlns:a14="http://schemas.microsoft.com/office/drawing/2010/main" val="0"/>
              </a:ext>
            </a:extLst>
          </a:blip>
          <a:srcRect l="7127" r="8042"/>
          <a:stretch/>
        </p:blipFill>
        <p:spPr>
          <a:xfrm>
            <a:off x="111616" y="1413508"/>
            <a:ext cx="3995001" cy="2015491"/>
          </a:xfrm>
          <a:prstGeom prst="rect">
            <a:avLst/>
          </a:prstGeom>
        </p:spPr>
      </p:pic>
      <p:pic>
        <p:nvPicPr>
          <p:cNvPr id="6" name="Immagine 5" descr="Immagine che contiene linea, Diagramma, diagramma&#10;&#10;Descrizione generata automaticamente">
            <a:extLst>
              <a:ext uri="{FF2B5EF4-FFF2-40B4-BE49-F238E27FC236}">
                <a16:creationId xmlns:a16="http://schemas.microsoft.com/office/drawing/2014/main" id="{1EEE8320-C737-5D5F-5FB6-E57392F1C5FA}"/>
              </a:ext>
            </a:extLst>
          </p:cNvPr>
          <p:cNvPicPr>
            <a:picLocks noChangeAspect="1"/>
          </p:cNvPicPr>
          <p:nvPr/>
        </p:nvPicPr>
        <p:blipFill rotWithShape="1">
          <a:blip r:embed="rId5">
            <a:extLst>
              <a:ext uri="{28A0092B-C50C-407E-A947-70E740481C1C}">
                <a14:useLocalDpi xmlns:a14="http://schemas.microsoft.com/office/drawing/2010/main" val="0"/>
              </a:ext>
            </a:extLst>
          </a:blip>
          <a:srcRect l="7094" r="8262"/>
          <a:stretch/>
        </p:blipFill>
        <p:spPr>
          <a:xfrm>
            <a:off x="4106617" y="1423248"/>
            <a:ext cx="3995001" cy="2019958"/>
          </a:xfrm>
          <a:prstGeom prst="rect">
            <a:avLst/>
          </a:prstGeom>
        </p:spPr>
      </p:pic>
      <p:pic>
        <p:nvPicPr>
          <p:cNvPr id="8" name="Immagine 7" descr="Immagine che contiene linea, Diagramma, diagramma&#10;&#10;Descrizione generata automaticamente">
            <a:extLst>
              <a:ext uri="{FF2B5EF4-FFF2-40B4-BE49-F238E27FC236}">
                <a16:creationId xmlns:a16="http://schemas.microsoft.com/office/drawing/2014/main" id="{28EF7675-F6FD-7C0A-8328-1456A70D50A6}"/>
              </a:ext>
            </a:extLst>
          </p:cNvPr>
          <p:cNvPicPr>
            <a:picLocks noChangeAspect="1"/>
          </p:cNvPicPr>
          <p:nvPr/>
        </p:nvPicPr>
        <p:blipFill rotWithShape="1">
          <a:blip r:embed="rId6">
            <a:extLst>
              <a:ext uri="{28A0092B-C50C-407E-A947-70E740481C1C}">
                <a14:useLocalDpi xmlns:a14="http://schemas.microsoft.com/office/drawing/2010/main" val="0"/>
              </a:ext>
            </a:extLst>
          </a:blip>
          <a:srcRect l="6151" r="7751"/>
          <a:stretch/>
        </p:blipFill>
        <p:spPr>
          <a:xfrm>
            <a:off x="127345" y="3738983"/>
            <a:ext cx="4054687" cy="2015492"/>
          </a:xfrm>
          <a:prstGeom prst="rect">
            <a:avLst/>
          </a:prstGeom>
        </p:spPr>
      </p:pic>
      <p:pic>
        <p:nvPicPr>
          <p:cNvPr id="10" name="Immagine 9" descr="Immagine che contiene diagramma, linea, Diagramma, testo&#10;&#10;Descrizione generata automaticamente">
            <a:extLst>
              <a:ext uri="{FF2B5EF4-FFF2-40B4-BE49-F238E27FC236}">
                <a16:creationId xmlns:a16="http://schemas.microsoft.com/office/drawing/2014/main" id="{5AFDB4DC-6252-3D23-99EC-8F82FF96F282}"/>
              </a:ext>
            </a:extLst>
          </p:cNvPr>
          <p:cNvPicPr>
            <a:picLocks noChangeAspect="1"/>
          </p:cNvPicPr>
          <p:nvPr/>
        </p:nvPicPr>
        <p:blipFill rotWithShape="1">
          <a:blip r:embed="rId7">
            <a:extLst>
              <a:ext uri="{28A0092B-C50C-407E-A947-70E740481C1C}">
                <a14:useLocalDpi xmlns:a14="http://schemas.microsoft.com/office/drawing/2010/main" val="0"/>
              </a:ext>
            </a:extLst>
          </a:blip>
          <a:srcRect l="6064" r="7838"/>
          <a:stretch/>
        </p:blipFill>
        <p:spPr>
          <a:xfrm>
            <a:off x="4182032" y="3724776"/>
            <a:ext cx="4054689" cy="2015492"/>
          </a:xfrm>
          <a:prstGeom prst="rect">
            <a:avLst/>
          </a:prstGeom>
        </p:spPr>
      </p:pic>
      <p:pic>
        <p:nvPicPr>
          <p:cNvPr id="2" name="Immagine 1" descr="Immagine che contiene linea, Diagramma, diagramma, testo&#10;&#10;Descrizione generata automaticamente">
            <a:extLst>
              <a:ext uri="{FF2B5EF4-FFF2-40B4-BE49-F238E27FC236}">
                <a16:creationId xmlns:a16="http://schemas.microsoft.com/office/drawing/2014/main" id="{73819ABC-684D-686F-4CE5-8ADF66818BA2}"/>
              </a:ext>
            </a:extLst>
          </p:cNvPr>
          <p:cNvPicPr>
            <a:picLocks noChangeAspect="1"/>
          </p:cNvPicPr>
          <p:nvPr/>
        </p:nvPicPr>
        <p:blipFill rotWithShape="1">
          <a:blip r:embed="rId8">
            <a:extLst>
              <a:ext uri="{28A0092B-C50C-407E-A947-70E740481C1C}">
                <a14:useLocalDpi xmlns:a14="http://schemas.microsoft.com/office/drawing/2010/main" val="0"/>
              </a:ext>
            </a:extLst>
          </a:blip>
          <a:srcRect l="6817" r="7954"/>
          <a:stretch/>
        </p:blipFill>
        <p:spPr>
          <a:xfrm>
            <a:off x="8178247" y="2433227"/>
            <a:ext cx="4013754" cy="2015492"/>
          </a:xfrm>
          <a:prstGeom prst="rect">
            <a:avLst/>
          </a:prstGeom>
        </p:spPr>
      </p:pic>
    </p:spTree>
    <p:extLst>
      <p:ext uri="{BB962C8B-B14F-4D97-AF65-F5344CB8AC3E}">
        <p14:creationId xmlns:p14="http://schemas.microsoft.com/office/powerpoint/2010/main" val="14219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just">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lgn="just">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RESULTS AND COMPARISONS</a:t>
            </a:r>
          </a:p>
        </p:txBody>
      </p:sp>
      <p:sp>
        <p:nvSpPr>
          <p:cNvPr id="9" name="CasellaDiTesto 8">
            <a:extLst>
              <a:ext uri="{FF2B5EF4-FFF2-40B4-BE49-F238E27FC236}">
                <a16:creationId xmlns:a16="http://schemas.microsoft.com/office/drawing/2014/main" id="{BD6F4146-CE41-A591-FD54-677E21B44147}"/>
              </a:ext>
            </a:extLst>
          </p:cNvPr>
          <p:cNvSpPr txBox="1"/>
          <p:nvPr/>
        </p:nvSpPr>
        <p:spPr>
          <a:xfrm>
            <a:off x="4445876" y="500060"/>
            <a:ext cx="5233452" cy="495457"/>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err="1">
                <a:solidFill>
                  <a:srgbClr val="162230"/>
                </a:solidFill>
                <a:latin typeface="Century Gothic" pitchFamily="34" charset="0"/>
              </a:rPr>
              <a:t>Geometric</a:t>
            </a:r>
            <a:r>
              <a:rPr lang="it-IT" sz="2000" b="1" dirty="0">
                <a:solidFill>
                  <a:srgbClr val="162230"/>
                </a:solidFill>
                <a:latin typeface="Century Gothic" pitchFamily="34" charset="0"/>
              </a:rPr>
              <a:t> Control</a:t>
            </a:r>
          </a:p>
        </p:txBody>
      </p:sp>
      <p:pic>
        <p:nvPicPr>
          <p:cNvPr id="12" name="Immagine 11" descr="Immagine che contiene testo, Diagramma, linea, schermata&#10;&#10;Descrizione generata automaticamente">
            <a:extLst>
              <a:ext uri="{FF2B5EF4-FFF2-40B4-BE49-F238E27FC236}">
                <a16:creationId xmlns:a16="http://schemas.microsoft.com/office/drawing/2014/main" id="{35F263B6-967E-3CF6-A120-31EB380492C6}"/>
              </a:ext>
            </a:extLst>
          </p:cNvPr>
          <p:cNvPicPr>
            <a:picLocks noChangeAspect="1"/>
          </p:cNvPicPr>
          <p:nvPr/>
        </p:nvPicPr>
        <p:blipFill>
          <a:blip r:embed="rId4"/>
          <a:stretch>
            <a:fillRect/>
          </a:stretch>
        </p:blipFill>
        <p:spPr>
          <a:xfrm>
            <a:off x="311752" y="963908"/>
            <a:ext cx="3758647" cy="2818985"/>
          </a:xfrm>
          <a:prstGeom prst="rect">
            <a:avLst/>
          </a:prstGeom>
        </p:spPr>
      </p:pic>
      <p:pic>
        <p:nvPicPr>
          <p:cNvPr id="14" name="Immagine 13" descr="Immagine che contiene testo, Diagramma, linea, diagramma&#10;&#10;Descrizione generata automaticamente">
            <a:extLst>
              <a:ext uri="{FF2B5EF4-FFF2-40B4-BE49-F238E27FC236}">
                <a16:creationId xmlns:a16="http://schemas.microsoft.com/office/drawing/2014/main" id="{84186578-9752-2527-EE5A-0F5AE12781D4}"/>
              </a:ext>
            </a:extLst>
          </p:cNvPr>
          <p:cNvPicPr>
            <a:picLocks noChangeAspect="1"/>
          </p:cNvPicPr>
          <p:nvPr/>
        </p:nvPicPr>
        <p:blipFill>
          <a:blip r:embed="rId5"/>
          <a:stretch>
            <a:fillRect/>
          </a:stretch>
        </p:blipFill>
        <p:spPr>
          <a:xfrm>
            <a:off x="4034627" y="978663"/>
            <a:ext cx="3758646" cy="2818985"/>
          </a:xfrm>
          <a:prstGeom prst="rect">
            <a:avLst/>
          </a:prstGeom>
        </p:spPr>
      </p:pic>
      <p:pic>
        <p:nvPicPr>
          <p:cNvPr id="16" name="Immagine 15" descr="Immagine che contiene testo, Diagramma, linea, diagramma&#10;&#10;Descrizione generata automaticamente">
            <a:extLst>
              <a:ext uri="{FF2B5EF4-FFF2-40B4-BE49-F238E27FC236}">
                <a16:creationId xmlns:a16="http://schemas.microsoft.com/office/drawing/2014/main" id="{339E22BE-DFA2-BCED-43E0-EB686AEE7785}"/>
              </a:ext>
            </a:extLst>
          </p:cNvPr>
          <p:cNvPicPr>
            <a:picLocks noChangeAspect="1"/>
          </p:cNvPicPr>
          <p:nvPr/>
        </p:nvPicPr>
        <p:blipFill>
          <a:blip r:embed="rId6"/>
          <a:stretch>
            <a:fillRect/>
          </a:stretch>
        </p:blipFill>
        <p:spPr>
          <a:xfrm>
            <a:off x="347525" y="3708525"/>
            <a:ext cx="3615559" cy="2711669"/>
          </a:xfrm>
          <a:prstGeom prst="rect">
            <a:avLst/>
          </a:prstGeom>
        </p:spPr>
      </p:pic>
      <p:pic>
        <p:nvPicPr>
          <p:cNvPr id="18" name="Immagine 17" descr="Immagine che contiene testo, schermata, linea, diagramma&#10;&#10;Descrizione generata automaticamente">
            <a:extLst>
              <a:ext uri="{FF2B5EF4-FFF2-40B4-BE49-F238E27FC236}">
                <a16:creationId xmlns:a16="http://schemas.microsoft.com/office/drawing/2014/main" id="{74797725-68ED-09FD-7F1D-CD57F023353B}"/>
              </a:ext>
            </a:extLst>
          </p:cNvPr>
          <p:cNvPicPr>
            <a:picLocks noChangeAspect="1"/>
          </p:cNvPicPr>
          <p:nvPr/>
        </p:nvPicPr>
        <p:blipFill>
          <a:blip r:embed="rId7"/>
          <a:stretch>
            <a:fillRect/>
          </a:stretch>
        </p:blipFill>
        <p:spPr>
          <a:xfrm>
            <a:off x="7650187" y="1789225"/>
            <a:ext cx="4541813" cy="3406360"/>
          </a:xfrm>
          <a:prstGeom prst="rect">
            <a:avLst/>
          </a:prstGeom>
        </p:spPr>
      </p:pic>
      <p:pic>
        <p:nvPicPr>
          <p:cNvPr id="20" name="Immagine 19" descr="Immagine che contiene testo, diagramma, linea, Diagramma&#10;&#10;Descrizione generata automaticamente">
            <a:extLst>
              <a:ext uri="{FF2B5EF4-FFF2-40B4-BE49-F238E27FC236}">
                <a16:creationId xmlns:a16="http://schemas.microsoft.com/office/drawing/2014/main" id="{C1E022D5-75A3-E6E6-E8FF-C669F12DBC98}"/>
              </a:ext>
            </a:extLst>
          </p:cNvPr>
          <p:cNvPicPr>
            <a:picLocks noChangeAspect="1"/>
          </p:cNvPicPr>
          <p:nvPr/>
        </p:nvPicPr>
        <p:blipFill>
          <a:blip r:embed="rId8"/>
          <a:stretch>
            <a:fillRect/>
          </a:stretch>
        </p:blipFill>
        <p:spPr>
          <a:xfrm>
            <a:off x="4141943" y="3720189"/>
            <a:ext cx="3615559" cy="2711669"/>
          </a:xfrm>
          <a:prstGeom prst="rect">
            <a:avLst/>
          </a:prstGeom>
        </p:spPr>
      </p:pic>
    </p:spTree>
    <p:extLst>
      <p:ext uri="{BB962C8B-B14F-4D97-AF65-F5344CB8AC3E}">
        <p14:creationId xmlns:p14="http://schemas.microsoft.com/office/powerpoint/2010/main" val="1296156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lgn="just">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lgn="just">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RESULTS AND COMPARISONS</a:t>
            </a:r>
          </a:p>
        </p:txBody>
      </p:sp>
      <p:pic>
        <p:nvPicPr>
          <p:cNvPr id="3" name="Immagine 2" descr="Immagine che contiene testo, Diagramma, linea, schermata&#10;&#10;Descrizione generata automaticamente">
            <a:extLst>
              <a:ext uri="{FF2B5EF4-FFF2-40B4-BE49-F238E27FC236}">
                <a16:creationId xmlns:a16="http://schemas.microsoft.com/office/drawing/2014/main" id="{A9C6521B-1035-3DF6-173B-141E6A87CADA}"/>
              </a:ext>
            </a:extLst>
          </p:cNvPr>
          <p:cNvPicPr>
            <a:picLocks noChangeAspect="1"/>
          </p:cNvPicPr>
          <p:nvPr/>
        </p:nvPicPr>
        <p:blipFill>
          <a:blip r:embed="rId4"/>
          <a:stretch>
            <a:fillRect/>
          </a:stretch>
        </p:blipFill>
        <p:spPr>
          <a:xfrm>
            <a:off x="223798" y="970943"/>
            <a:ext cx="3684535" cy="2763401"/>
          </a:xfrm>
          <a:prstGeom prst="rect">
            <a:avLst/>
          </a:prstGeom>
        </p:spPr>
      </p:pic>
      <p:pic>
        <p:nvPicPr>
          <p:cNvPr id="8" name="Immagine 7" descr="Immagine che contiene testo, Diagramma, linea, schermata&#10;&#10;Descrizione generata automaticamente">
            <a:extLst>
              <a:ext uri="{FF2B5EF4-FFF2-40B4-BE49-F238E27FC236}">
                <a16:creationId xmlns:a16="http://schemas.microsoft.com/office/drawing/2014/main" id="{23543112-62A2-ACD9-90B3-DF01D57FA035}"/>
              </a:ext>
            </a:extLst>
          </p:cNvPr>
          <p:cNvPicPr>
            <a:picLocks noChangeAspect="1"/>
          </p:cNvPicPr>
          <p:nvPr/>
        </p:nvPicPr>
        <p:blipFill>
          <a:blip r:embed="rId5"/>
          <a:stretch>
            <a:fillRect/>
          </a:stretch>
        </p:blipFill>
        <p:spPr>
          <a:xfrm>
            <a:off x="3819632" y="995516"/>
            <a:ext cx="3684535" cy="2763401"/>
          </a:xfrm>
          <a:prstGeom prst="rect">
            <a:avLst/>
          </a:prstGeom>
        </p:spPr>
      </p:pic>
      <p:pic>
        <p:nvPicPr>
          <p:cNvPr id="13" name="Immagine 12" descr="Immagine che contiene testo, linea, Diagramma, diagramma&#10;&#10;Descrizione generata automaticamente">
            <a:extLst>
              <a:ext uri="{FF2B5EF4-FFF2-40B4-BE49-F238E27FC236}">
                <a16:creationId xmlns:a16="http://schemas.microsoft.com/office/drawing/2014/main" id="{EAD07FFB-7EEC-CF0B-77E2-9BDD5F3CB879}"/>
              </a:ext>
            </a:extLst>
          </p:cNvPr>
          <p:cNvPicPr>
            <a:picLocks noChangeAspect="1"/>
          </p:cNvPicPr>
          <p:nvPr/>
        </p:nvPicPr>
        <p:blipFill>
          <a:blip r:embed="rId6"/>
          <a:stretch>
            <a:fillRect/>
          </a:stretch>
        </p:blipFill>
        <p:spPr>
          <a:xfrm>
            <a:off x="226659" y="3669681"/>
            <a:ext cx="3684536" cy="2763401"/>
          </a:xfrm>
          <a:prstGeom prst="rect">
            <a:avLst/>
          </a:prstGeom>
        </p:spPr>
      </p:pic>
      <p:sp>
        <p:nvSpPr>
          <p:cNvPr id="15" name="CasellaDiTesto 14">
            <a:extLst>
              <a:ext uri="{FF2B5EF4-FFF2-40B4-BE49-F238E27FC236}">
                <a16:creationId xmlns:a16="http://schemas.microsoft.com/office/drawing/2014/main" id="{6EA11A9A-7FA1-FE4C-F91A-EAF6B68FD994}"/>
              </a:ext>
            </a:extLst>
          </p:cNvPr>
          <p:cNvSpPr txBox="1"/>
          <p:nvPr/>
        </p:nvSpPr>
        <p:spPr>
          <a:xfrm>
            <a:off x="4445876" y="500060"/>
            <a:ext cx="5233452" cy="495457"/>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err="1">
                <a:solidFill>
                  <a:srgbClr val="162230"/>
                </a:solidFill>
                <a:latin typeface="Century Gothic" pitchFamily="34" charset="0"/>
              </a:rPr>
              <a:t>Hierarchical</a:t>
            </a:r>
            <a:r>
              <a:rPr lang="it-IT" sz="2000" b="1" dirty="0">
                <a:solidFill>
                  <a:srgbClr val="162230"/>
                </a:solidFill>
                <a:latin typeface="Century Gothic" pitchFamily="34" charset="0"/>
              </a:rPr>
              <a:t> Control</a:t>
            </a:r>
          </a:p>
        </p:txBody>
      </p:sp>
      <p:pic>
        <p:nvPicPr>
          <p:cNvPr id="21" name="Immagine 20" descr="Immagine che contiene diagramma, linea, testo, Diagramma&#10;&#10;Descrizione generata automaticamente">
            <a:extLst>
              <a:ext uri="{FF2B5EF4-FFF2-40B4-BE49-F238E27FC236}">
                <a16:creationId xmlns:a16="http://schemas.microsoft.com/office/drawing/2014/main" id="{94C174C3-6CE8-5CE8-0515-F63D6B8179F6}"/>
              </a:ext>
            </a:extLst>
          </p:cNvPr>
          <p:cNvPicPr>
            <a:picLocks noChangeAspect="1"/>
          </p:cNvPicPr>
          <p:nvPr/>
        </p:nvPicPr>
        <p:blipFill>
          <a:blip r:embed="rId7"/>
          <a:stretch>
            <a:fillRect/>
          </a:stretch>
        </p:blipFill>
        <p:spPr>
          <a:xfrm>
            <a:off x="7263069" y="1644868"/>
            <a:ext cx="4995919" cy="3746939"/>
          </a:xfrm>
          <a:prstGeom prst="rect">
            <a:avLst/>
          </a:prstGeom>
        </p:spPr>
      </p:pic>
      <p:pic>
        <p:nvPicPr>
          <p:cNvPr id="23" name="Immagine 22" descr="Immagine che contiene diagramma, Diagramma, linea, testo&#10;&#10;Descrizione generata automaticamente">
            <a:extLst>
              <a:ext uri="{FF2B5EF4-FFF2-40B4-BE49-F238E27FC236}">
                <a16:creationId xmlns:a16="http://schemas.microsoft.com/office/drawing/2014/main" id="{1933FB5F-133F-6845-7014-67BD27EC96C9}"/>
              </a:ext>
            </a:extLst>
          </p:cNvPr>
          <p:cNvPicPr>
            <a:picLocks noChangeAspect="1"/>
          </p:cNvPicPr>
          <p:nvPr/>
        </p:nvPicPr>
        <p:blipFill>
          <a:blip r:embed="rId8"/>
          <a:stretch>
            <a:fillRect/>
          </a:stretch>
        </p:blipFill>
        <p:spPr>
          <a:xfrm>
            <a:off x="3811852" y="3635471"/>
            <a:ext cx="3684534" cy="2831820"/>
          </a:xfrm>
          <a:prstGeom prst="rect">
            <a:avLst/>
          </a:prstGeom>
        </p:spPr>
      </p:pic>
    </p:spTree>
    <p:extLst>
      <p:ext uri="{BB962C8B-B14F-4D97-AF65-F5344CB8AC3E}">
        <p14:creationId xmlns:p14="http://schemas.microsoft.com/office/powerpoint/2010/main" val="186768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1915F317-03CF-2A67-D3F7-1B648090E3B2}"/>
              </a:ext>
            </a:extLst>
          </p:cNvPr>
          <p:cNvSpPr/>
          <p:nvPr/>
        </p:nvSpPr>
        <p:spPr>
          <a:xfrm>
            <a:off x="0"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r>
              <a:rPr lang="it-IT" sz="1800" dirty="0">
                <a:solidFill>
                  <a:srgbClr val="162230"/>
                </a:solidFill>
                <a:latin typeface="Century Gothic"/>
                <a:cs typeface="Century Gothic"/>
              </a:rPr>
              <a:t>/25</a:t>
            </a:r>
          </a:p>
        </p:txBody>
      </p:sp>
      <p:pic>
        <p:nvPicPr>
          <p:cNvPr id="5" name="Picture 2" descr="C:\Bruno\campus\unina\Stationery\Dipartimenti\DIETI\Logo_DIETI_Porte.png">
            <a:extLst>
              <a:ext uri="{FF2B5EF4-FFF2-40B4-BE49-F238E27FC236}">
                <a16:creationId xmlns:a16="http://schemas.microsoft.com/office/drawing/2014/main" id="{5FF4D810-D181-0F0D-1ABD-4FD7B1C5E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DDBD8F41-8504-6024-5E94-FE121BB3759F}"/>
              </a:ext>
            </a:extLst>
          </p:cNvPr>
          <p:cNvSpPr/>
          <p:nvPr/>
        </p:nvSpPr>
        <p:spPr>
          <a:xfrm>
            <a:off x="111616" y="122442"/>
            <a:ext cx="11234046" cy="523220"/>
          </a:xfrm>
          <a:prstGeom prst="rect">
            <a:avLst/>
          </a:prstGeom>
        </p:spPr>
        <p:txBody>
          <a:bodyPr wrap="square">
            <a:spAutoFit/>
          </a:bodyPr>
          <a:lstStyle/>
          <a:p>
            <a:pPr>
              <a:spcAft>
                <a:spcPts val="600"/>
              </a:spcAft>
            </a:pPr>
            <a:r>
              <a:rPr lang="en-GB" sz="2800" dirty="0">
                <a:solidFill>
                  <a:srgbClr val="971720"/>
                </a:solidFill>
                <a:latin typeface="Century Gothic"/>
              </a:rPr>
              <a:t>CONCLUSIONS</a:t>
            </a:r>
          </a:p>
        </p:txBody>
      </p:sp>
      <p:sp>
        <p:nvSpPr>
          <p:cNvPr id="2" name="CasellaDiTesto 1">
            <a:extLst>
              <a:ext uri="{FF2B5EF4-FFF2-40B4-BE49-F238E27FC236}">
                <a16:creationId xmlns:a16="http://schemas.microsoft.com/office/drawing/2014/main" id="{67FF4558-D2EC-0BA9-4CD9-20B16857422B}"/>
              </a:ext>
            </a:extLst>
          </p:cNvPr>
          <p:cNvSpPr txBox="1"/>
          <p:nvPr/>
        </p:nvSpPr>
        <p:spPr>
          <a:xfrm>
            <a:off x="149729" y="962527"/>
            <a:ext cx="11892542" cy="2862322"/>
          </a:xfrm>
          <a:prstGeom prst="rect">
            <a:avLst/>
          </a:prstGeom>
          <a:noFill/>
        </p:spPr>
        <p:txBody>
          <a:bodyPr wrap="square">
            <a:spAutoFit/>
          </a:bodyPr>
          <a:lstStyle/>
          <a:p>
            <a:pPr algn="just"/>
            <a:r>
              <a:rPr lang="en-GB" sz="1800" dirty="0">
                <a:effectLst/>
                <a:latin typeface="Century Gothic" panose="020B0502020202020204" pitchFamily="34" charset="0"/>
              </a:rPr>
              <a:t>This final project work proposes a method to generate a minimum-snap optimal constrained trajectory and different control formulations in the framework of full quadcopter dynamics. </a:t>
            </a:r>
          </a:p>
          <a:p>
            <a:pPr algn="just"/>
            <a:r>
              <a:rPr lang="en-GB" sz="1800" dirty="0">
                <a:effectLst/>
                <a:latin typeface="Century Gothic" panose="020B0502020202020204" pitchFamily="34" charset="0"/>
              </a:rPr>
              <a:t>The proposed work is compared to an advanced and innovative Model Predictive Contouring Control which remains still impressive, highlighting the differences between other simpler control approaches. The results from this work aims to show the ongoing developments in the field of autonomous drone racing and to stimulate the reader inventive by highlighting how such context can be extremely challenging. Even considering the innovative results obtained by other researchers used as comparison in this paper, there are still challenges ahead mainly related to onboard state estimation and perception at high speeds. The proposed controller has proven to be a stable approach to fly very aggressive manoeuvres at very high speeds, even if lower than the ones achieved by Scaramuzza. </a:t>
            </a:r>
            <a:endParaRPr lang="en-GB" dirty="0">
              <a:latin typeface="Century Gothic" panose="020B0502020202020204" pitchFamily="34" charset="0"/>
            </a:endParaRPr>
          </a:p>
        </p:txBody>
      </p:sp>
      <p:sp>
        <p:nvSpPr>
          <p:cNvPr id="3" name="CasellaDiTesto 2">
            <a:extLst>
              <a:ext uri="{FF2B5EF4-FFF2-40B4-BE49-F238E27FC236}">
                <a16:creationId xmlns:a16="http://schemas.microsoft.com/office/drawing/2014/main" id="{8E6372CE-4E11-A359-7185-55955C3135D5}"/>
              </a:ext>
            </a:extLst>
          </p:cNvPr>
          <p:cNvSpPr txBox="1"/>
          <p:nvPr/>
        </p:nvSpPr>
        <p:spPr>
          <a:xfrm>
            <a:off x="3965448" y="5363851"/>
            <a:ext cx="4261103" cy="461665"/>
          </a:xfrm>
          <a:prstGeom prst="rect">
            <a:avLst/>
          </a:prstGeom>
          <a:noFill/>
        </p:spPr>
        <p:txBody>
          <a:bodyPr wrap="none" rtlCol="0">
            <a:spAutoFit/>
          </a:bodyPr>
          <a:lstStyle/>
          <a:p>
            <a:r>
              <a:rPr lang="en-GB" sz="2400" b="1" dirty="0">
                <a:latin typeface="Century Gothic" panose="020B0502020202020204" pitchFamily="34" charset="0"/>
              </a:rPr>
              <a:t>THANKS FOR THE ATTENTION</a:t>
            </a:r>
          </a:p>
        </p:txBody>
      </p:sp>
    </p:spTree>
    <p:extLst>
      <p:ext uri="{BB962C8B-B14F-4D97-AF65-F5344CB8AC3E}">
        <p14:creationId xmlns:p14="http://schemas.microsoft.com/office/powerpoint/2010/main" val="3495492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0B4C9608-87A6-54E3-B53A-3571E818609F}"/>
              </a:ext>
            </a:extLst>
          </p:cNvPr>
          <p:cNvSpPr/>
          <p:nvPr/>
        </p:nvSpPr>
        <p:spPr>
          <a:xfrm>
            <a:off x="0" y="6503697"/>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a:t>
            </a:fld>
            <a:r>
              <a:rPr lang="it-IT" sz="1800" dirty="0">
                <a:solidFill>
                  <a:srgbClr val="162230"/>
                </a:solidFill>
                <a:latin typeface="Century Gothic"/>
                <a:cs typeface="Century Gothic"/>
              </a:rPr>
              <a:t>/2</a:t>
            </a:r>
            <a:r>
              <a:rPr lang="it-IT" sz="1800" u="sng" dirty="0">
                <a:solidFill>
                  <a:srgbClr val="162230"/>
                </a:solidFill>
                <a:latin typeface="Century Gothic"/>
                <a:cs typeface="Century Gothic"/>
              </a:rPr>
              <a:t>5</a:t>
            </a:r>
            <a:endParaRPr lang="it-IT" sz="1800" dirty="0">
              <a:solidFill>
                <a:srgbClr val="162230"/>
              </a:solidFill>
              <a:latin typeface="Century Gothic"/>
              <a:cs typeface="Century Gothic"/>
            </a:endParaRPr>
          </a:p>
        </p:txBody>
      </p:sp>
      <p:sp>
        <p:nvSpPr>
          <p:cNvPr id="5" name="Rectangle 4">
            <a:extLst>
              <a:ext uri="{FF2B5EF4-FFF2-40B4-BE49-F238E27FC236}">
                <a16:creationId xmlns:a16="http://schemas.microsoft.com/office/drawing/2014/main" id="{E80952EA-0237-1A11-2474-C70AF70790C7}"/>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INTRODUCTION</a:t>
            </a:r>
          </a:p>
        </p:txBody>
      </p:sp>
      <p:pic>
        <p:nvPicPr>
          <p:cNvPr id="6" name="Picture 2" descr="C:\Bruno\campus\unina\Stationery\Dipartimenti\DIETI\Logo_DIETI_Porte.png">
            <a:extLst>
              <a:ext uri="{FF2B5EF4-FFF2-40B4-BE49-F238E27FC236}">
                <a16:creationId xmlns:a16="http://schemas.microsoft.com/office/drawing/2014/main" id="{EC403771-B24D-6CD6-D5D1-E84E069EA9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A22A984-3D9D-CD82-16B6-7A2052466C8E}"/>
              </a:ext>
            </a:extLst>
          </p:cNvPr>
          <p:cNvSpPr txBox="1"/>
          <p:nvPr/>
        </p:nvSpPr>
        <p:spPr>
          <a:xfrm>
            <a:off x="283029" y="4054692"/>
            <a:ext cx="11627319" cy="2308324"/>
          </a:xfrm>
          <a:prstGeom prst="rect">
            <a:avLst/>
          </a:prstGeom>
          <a:noFill/>
        </p:spPr>
        <p:txBody>
          <a:bodyPr wrap="square" rtlCol="0">
            <a:spAutoFit/>
          </a:bodyPr>
          <a:lstStyle/>
          <a:p>
            <a:pPr algn="just"/>
            <a:r>
              <a:rPr lang="en-US" sz="1600" dirty="0">
                <a:latin typeface="Century Gothic" panose="020B0502020202020204" pitchFamily="34" charset="0"/>
              </a:rPr>
              <a:t>The field of drone racing in recent years is becoming fertile ground for innovation with respect to the development of control systems for autonomous drones given the high performance required for the system to deal with the race and the goal of competing with highly skilled human pilots.</a:t>
            </a:r>
          </a:p>
          <a:p>
            <a:pPr algn="just"/>
            <a:r>
              <a:rPr lang="en-US" sz="1600" dirty="0">
                <a:latin typeface="Century Gothic" panose="020B0502020202020204" pitchFamily="34" charset="0"/>
              </a:rPr>
              <a:t>The technical work discusses a method of developing and implementing a tracking system for an autonomous racing drone, starting with the generation of the reference in terms of trajectory via a constrained "minimum-snap" approach and moving on to the implementation of different control strategies for tracking that reference. The results obtained will then be compared each other and with what can be considered the cutting edge in the field, a Model Predictive Contouring Control approach developed for the same purposes by Dr. Davide Scaramuzza of the UZH</a:t>
            </a:r>
          </a:p>
        </p:txBody>
      </p:sp>
      <p:pic>
        <p:nvPicPr>
          <p:cNvPr id="3" name="Immagine 2" descr="Immagine che contiene luce, Hula hoop&#10;&#10;Descrizione generata automaticamente">
            <a:extLst>
              <a:ext uri="{FF2B5EF4-FFF2-40B4-BE49-F238E27FC236}">
                <a16:creationId xmlns:a16="http://schemas.microsoft.com/office/drawing/2014/main" id="{1B2BAA3A-D016-AD88-B302-6811B9806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771196"/>
            <a:ext cx="7772400" cy="3157962"/>
          </a:xfrm>
          <a:prstGeom prst="rect">
            <a:avLst/>
          </a:prstGeom>
        </p:spPr>
      </p:pic>
    </p:spTree>
    <p:extLst>
      <p:ext uri="{BB962C8B-B14F-4D97-AF65-F5344CB8AC3E}">
        <p14:creationId xmlns:p14="http://schemas.microsoft.com/office/powerpoint/2010/main" val="1534232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0B4C9608-87A6-54E3-B53A-3571E818609F}"/>
              </a:ext>
            </a:extLst>
          </p:cNvPr>
          <p:cNvSpPr/>
          <p:nvPr/>
        </p:nvSpPr>
        <p:spPr>
          <a:xfrm>
            <a:off x="0" y="6500178"/>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a:t>
            </a:fld>
            <a:r>
              <a:rPr lang="it-IT" sz="1800" dirty="0">
                <a:solidFill>
                  <a:srgbClr val="162230"/>
                </a:solidFill>
                <a:latin typeface="Century Gothic"/>
                <a:cs typeface="Century Gothic"/>
              </a:rPr>
              <a:t>/25</a:t>
            </a:r>
          </a:p>
        </p:txBody>
      </p:sp>
      <p:pic>
        <p:nvPicPr>
          <p:cNvPr id="6" name="Picture 2" descr="C:\Bruno\campus\unina\Stationery\Dipartimenti\DIETI\Logo_DIETI_Porte.png">
            <a:extLst>
              <a:ext uri="{FF2B5EF4-FFF2-40B4-BE49-F238E27FC236}">
                <a16:creationId xmlns:a16="http://schemas.microsoft.com/office/drawing/2014/main" id="{EC403771-B24D-6CD6-D5D1-E84E069EA9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3B2CC0-67B8-3485-67FE-3177AEB20472}"/>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TRAJECTORY PLANNING</a:t>
            </a:r>
          </a:p>
        </p:txBody>
      </p:sp>
      <p:sp>
        <p:nvSpPr>
          <p:cNvPr id="8" name="CasellaDiTesto 7">
            <a:extLst>
              <a:ext uri="{FF2B5EF4-FFF2-40B4-BE49-F238E27FC236}">
                <a16:creationId xmlns:a16="http://schemas.microsoft.com/office/drawing/2014/main" id="{8EAB5E5C-5FD4-3293-F541-0D5E6C3CAA6C}"/>
              </a:ext>
            </a:extLst>
          </p:cNvPr>
          <p:cNvSpPr txBox="1"/>
          <p:nvPr/>
        </p:nvSpPr>
        <p:spPr>
          <a:xfrm>
            <a:off x="3550534" y="645662"/>
            <a:ext cx="6128794" cy="495457"/>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Minimum-Snap Trajectory Planning</a:t>
            </a:r>
          </a:p>
        </p:txBody>
      </p:sp>
      <p:sp>
        <p:nvSpPr>
          <p:cNvPr id="9" name="CasellaDiTesto 8">
            <a:extLst>
              <a:ext uri="{FF2B5EF4-FFF2-40B4-BE49-F238E27FC236}">
                <a16:creationId xmlns:a16="http://schemas.microsoft.com/office/drawing/2014/main" id="{F91848FF-06EC-CB94-8C7D-E3C5198CA782}"/>
              </a:ext>
            </a:extLst>
          </p:cNvPr>
          <p:cNvSpPr txBox="1"/>
          <p:nvPr/>
        </p:nvSpPr>
        <p:spPr>
          <a:xfrm>
            <a:off x="111616" y="1208102"/>
            <a:ext cx="11892542" cy="584775"/>
          </a:xfrm>
          <a:prstGeom prst="rect">
            <a:avLst/>
          </a:prstGeom>
          <a:noFill/>
        </p:spPr>
        <p:txBody>
          <a:bodyPr wrap="square" rtlCol="0">
            <a:spAutoFit/>
          </a:bodyPr>
          <a:lstStyle/>
          <a:p>
            <a:pPr algn="just"/>
            <a:r>
              <a:rPr lang="en-GB" sz="1600" dirty="0">
                <a:effectLst/>
                <a:latin typeface="Century Gothic" panose="020B0502020202020204" pitchFamily="34" charset="0"/>
              </a:rPr>
              <a:t>In order to ensure continuity and differentiability up to the N-2th derivative of position, trajectories are generally represented by Nth-order polynomials, i.e.: </a:t>
            </a:r>
            <a:endParaRPr lang="en-GB" sz="1600"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02C48282-00D8-97E5-6B4D-DD0245F36EEE}"/>
                  </a:ext>
                </a:extLst>
              </p:cNvPr>
              <p:cNvSpPr txBox="1"/>
              <p:nvPr/>
            </p:nvSpPr>
            <p:spPr>
              <a:xfrm>
                <a:off x="3288496" y="1784744"/>
                <a:ext cx="4900380" cy="7848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𝑝</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1</m:t>
                          </m:r>
                        </m:sub>
                      </m:sSub>
                      <m:r>
                        <a:rPr lang="it-IT" sz="1600" b="0" i="1" smtClean="0">
                          <a:latin typeface="Cambria Math" panose="02040503050406030204" pitchFamily="18" charset="0"/>
                        </a:rPr>
                        <m:t>𝑡</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2</m:t>
                          </m:r>
                        </m:sub>
                      </m:sSub>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𝑡</m:t>
                          </m:r>
                        </m:e>
                        <m:sup>
                          <m:r>
                            <a:rPr lang="it-IT" sz="1600" b="0" i="1" smtClean="0">
                              <a:latin typeface="Cambria Math" panose="02040503050406030204" pitchFamily="18" charset="0"/>
                            </a:rPr>
                            <m:t>2</m:t>
                          </m:r>
                        </m:sup>
                      </m:sSup>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3</m:t>
                          </m:r>
                        </m:sub>
                      </m:sSub>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𝑡</m:t>
                          </m:r>
                        </m:e>
                        <m:sup>
                          <m:r>
                            <a:rPr lang="it-IT" sz="1600" b="0" i="1" smtClean="0">
                              <a:latin typeface="Cambria Math" panose="02040503050406030204" pitchFamily="18" charset="0"/>
                            </a:rPr>
                            <m:t>3</m:t>
                          </m:r>
                        </m:sup>
                      </m:sSup>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𝑛</m:t>
                          </m:r>
                        </m:sub>
                      </m:sSub>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𝑡</m:t>
                          </m:r>
                        </m:e>
                        <m:sup>
                          <m:r>
                            <a:rPr lang="it-IT" sz="1600" b="0" i="1" smtClean="0">
                              <a:latin typeface="Cambria Math" panose="02040503050406030204" pitchFamily="18" charset="0"/>
                            </a:rPr>
                            <m:t>𝑛</m:t>
                          </m:r>
                        </m:sup>
                      </m:sSup>
                      <m:r>
                        <a:rPr lang="it-IT" sz="1600" b="0" i="1" smtClean="0">
                          <a:latin typeface="Cambria Math" panose="02040503050406030204" pitchFamily="18" charset="0"/>
                        </a:rPr>
                        <m:t>= </m:t>
                      </m:r>
                      <m:nary>
                        <m:naryPr>
                          <m:chr m:val="∑"/>
                          <m:ctrlPr>
                            <a:rPr lang="it-IT" sz="1600" b="0" i="1" smtClean="0">
                              <a:latin typeface="Cambria Math" panose="02040503050406030204" pitchFamily="18" charset="0"/>
                            </a:rPr>
                          </m:ctrlPr>
                        </m:naryPr>
                        <m:sub>
                          <m:r>
                            <m:rPr>
                              <m:brk m:alnAt="23"/>
                            </m:rPr>
                            <a:rPr lang="it-IT" sz="1600" b="0" i="1" smtClean="0">
                              <a:latin typeface="Cambria Math" panose="02040503050406030204" pitchFamily="18" charset="0"/>
                            </a:rPr>
                            <m:t>𝑖</m:t>
                          </m:r>
                          <m:r>
                            <a:rPr lang="it-IT" sz="1600" b="0" i="1" smtClean="0">
                              <a:latin typeface="Cambria Math" panose="02040503050406030204" pitchFamily="18" charset="0"/>
                            </a:rPr>
                            <m:t>=0</m:t>
                          </m:r>
                        </m:sub>
                        <m:sup>
                          <m:r>
                            <a:rPr lang="it-IT" sz="1600" b="0" i="1" smtClean="0">
                              <a:latin typeface="Cambria Math" panose="02040503050406030204" pitchFamily="18" charset="0"/>
                            </a:rPr>
                            <m:t>𝑁</m:t>
                          </m:r>
                        </m:sup>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𝑝</m:t>
                              </m:r>
                            </m:e>
                            <m:sub>
                              <m:r>
                                <a:rPr lang="it-IT" sz="1600" b="0" i="1" smtClean="0">
                                  <a:latin typeface="Cambria Math" panose="02040503050406030204" pitchFamily="18" charset="0"/>
                                </a:rPr>
                                <m:t>𝑖</m:t>
                              </m:r>
                            </m:sub>
                          </m:sSub>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𝑡</m:t>
                              </m:r>
                            </m:e>
                            <m:sup>
                              <m:r>
                                <a:rPr lang="it-IT" sz="1600" b="0" i="1" smtClean="0">
                                  <a:latin typeface="Cambria Math" panose="02040503050406030204" pitchFamily="18" charset="0"/>
                                </a:rPr>
                                <m:t>𝑖</m:t>
                              </m:r>
                            </m:sup>
                          </m:sSup>
                        </m:e>
                      </m:nary>
                    </m:oMath>
                  </m:oMathPara>
                </a14:m>
                <a:endParaRPr lang="en-GB" sz="1600" dirty="0"/>
              </a:p>
            </p:txBody>
          </p:sp>
        </mc:Choice>
        <mc:Fallback xmlns="">
          <p:sp>
            <p:nvSpPr>
              <p:cNvPr id="10" name="CasellaDiTesto 9">
                <a:extLst>
                  <a:ext uri="{FF2B5EF4-FFF2-40B4-BE49-F238E27FC236}">
                    <a16:creationId xmlns:a16="http://schemas.microsoft.com/office/drawing/2014/main" id="{02C48282-00D8-97E5-6B4D-DD0245F36EEE}"/>
                  </a:ext>
                </a:extLst>
              </p:cNvPr>
              <p:cNvSpPr txBox="1">
                <a:spLocks noRot="1" noChangeAspect="1" noMove="1" noResize="1" noEditPoints="1" noAdjustHandles="1" noChangeArrowheads="1" noChangeShapeType="1" noTextEdit="1"/>
              </p:cNvSpPr>
              <p:nvPr/>
            </p:nvSpPr>
            <p:spPr>
              <a:xfrm>
                <a:off x="3288496" y="1784744"/>
                <a:ext cx="4900380" cy="784895"/>
              </a:xfrm>
              <a:prstGeom prst="rect">
                <a:avLst/>
              </a:prstGeom>
              <a:blipFill>
                <a:blip r:embed="rId4"/>
                <a:stretch>
                  <a:fillRect t="-96825" r="-517" b="-150794"/>
                </a:stretch>
              </a:blipFill>
            </p:spPr>
            <p:txBody>
              <a:bodyPr/>
              <a:lstStyle/>
              <a:p>
                <a:r>
                  <a:rPr lang="en-GB">
                    <a:noFill/>
                  </a:rPr>
                  <a:t> </a:t>
                </a:r>
              </a:p>
            </p:txBody>
          </p:sp>
        </mc:Fallback>
      </mc:AlternateContent>
      <p:pic>
        <p:nvPicPr>
          <p:cNvPr id="14" name="Immagine 13" descr="Immagine che contiene testo, Carattere, calligrafia, bianco&#10;&#10;Descrizione generata automaticamente">
            <a:extLst>
              <a:ext uri="{FF2B5EF4-FFF2-40B4-BE49-F238E27FC236}">
                <a16:creationId xmlns:a16="http://schemas.microsoft.com/office/drawing/2014/main" id="{1591EB08-60CF-BE6A-D319-6E999A951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8091" y="3105372"/>
            <a:ext cx="4060785" cy="1283479"/>
          </a:xfrm>
          <a:prstGeom prst="rect">
            <a:avLst/>
          </a:prstGeom>
        </p:spPr>
      </p:pic>
      <p:sp>
        <p:nvSpPr>
          <p:cNvPr id="15" name="CasellaDiTesto 14">
            <a:extLst>
              <a:ext uri="{FF2B5EF4-FFF2-40B4-BE49-F238E27FC236}">
                <a16:creationId xmlns:a16="http://schemas.microsoft.com/office/drawing/2014/main" id="{3535A8F9-E130-D625-DE95-A484276FAF81}"/>
              </a:ext>
            </a:extLst>
          </p:cNvPr>
          <p:cNvSpPr txBox="1"/>
          <p:nvPr/>
        </p:nvSpPr>
        <p:spPr>
          <a:xfrm>
            <a:off x="117832" y="2675919"/>
            <a:ext cx="11886326" cy="584775"/>
          </a:xfrm>
          <a:prstGeom prst="rect">
            <a:avLst/>
          </a:prstGeom>
          <a:noFill/>
        </p:spPr>
        <p:txBody>
          <a:bodyPr wrap="square" rtlCol="0">
            <a:spAutoFit/>
          </a:bodyPr>
          <a:lstStyle/>
          <a:p>
            <a:pPr algn="just"/>
            <a:r>
              <a:rPr lang="en-GB" sz="1600">
                <a:effectLst/>
                <a:latin typeface="Century Gothic" panose="020B0502020202020204" pitchFamily="34" charset="0"/>
              </a:rPr>
              <a:t>The </a:t>
            </a:r>
            <a:r>
              <a:rPr lang="en-GB" sz="1600">
                <a:latin typeface="Century Gothic" panose="020B0502020202020204" pitchFamily="34" charset="0"/>
              </a:rPr>
              <a:t>path has </a:t>
            </a:r>
            <a:r>
              <a:rPr lang="en-GB" sz="1600">
                <a:effectLst/>
                <a:latin typeface="Century Gothic" panose="020B0502020202020204" pitchFamily="34" charset="0"/>
              </a:rPr>
              <a:t>been divided into a sequence of polynomial traits where continuity constraints become fundamental to make it work. </a:t>
            </a:r>
            <a:endParaRPr lang="en-GB" sz="1600">
              <a:latin typeface="Century Gothic" panose="020B0502020202020204" pitchFamily="34" charset="0"/>
            </a:endParaRPr>
          </a:p>
        </p:txBody>
      </p:sp>
      <p:sp>
        <p:nvSpPr>
          <p:cNvPr id="17" name="CasellaDiTesto 16">
            <a:extLst>
              <a:ext uri="{FF2B5EF4-FFF2-40B4-BE49-F238E27FC236}">
                <a16:creationId xmlns:a16="http://schemas.microsoft.com/office/drawing/2014/main" id="{996100F9-FC56-87EA-E9D7-01E660478E2B}"/>
              </a:ext>
            </a:extLst>
          </p:cNvPr>
          <p:cNvSpPr txBox="1"/>
          <p:nvPr/>
        </p:nvSpPr>
        <p:spPr>
          <a:xfrm>
            <a:off x="154193" y="4563880"/>
            <a:ext cx="11807388" cy="584775"/>
          </a:xfrm>
          <a:prstGeom prst="rect">
            <a:avLst/>
          </a:prstGeom>
          <a:noFill/>
        </p:spPr>
        <p:txBody>
          <a:bodyPr wrap="square" rtlCol="0">
            <a:spAutoFit/>
          </a:bodyPr>
          <a:lstStyle/>
          <a:p>
            <a:pPr algn="just"/>
            <a:r>
              <a:rPr lang="en-GB" sz="1600">
                <a:effectLst/>
                <a:latin typeface="Century Gothic" panose="020B0502020202020204" pitchFamily="34" charset="0"/>
              </a:rPr>
              <a:t>The goal of the trajectory planning is to find the polynomial parameters of the trajectory, imposing a set of constraints</a:t>
            </a:r>
            <a:r>
              <a:rPr lang="en-GB" sz="1600">
                <a:latin typeface="Century Gothic" panose="020B0502020202020204" pitchFamily="34" charset="0"/>
              </a:rPr>
              <a:t>. In this way the problem can be modeled as a constrained optimization problem, formulated as:</a:t>
            </a:r>
          </a:p>
        </p:txBody>
      </p:sp>
      <mc:AlternateContent xmlns:mc="http://schemas.openxmlformats.org/markup-compatibility/2006">
        <mc:Choice xmlns:a14="http://schemas.microsoft.com/office/drawing/2010/main" Requires="a14">
          <p:sp>
            <p:nvSpPr>
              <p:cNvPr id="18" name="CasellaDiTesto 17">
                <a:extLst>
                  <a:ext uri="{FF2B5EF4-FFF2-40B4-BE49-F238E27FC236}">
                    <a16:creationId xmlns:a16="http://schemas.microsoft.com/office/drawing/2014/main" id="{03F77513-0B53-E346-DCE5-711C482588F1}"/>
                  </a:ext>
                </a:extLst>
              </p:cNvPr>
              <p:cNvSpPr txBox="1"/>
              <p:nvPr/>
            </p:nvSpPr>
            <p:spPr>
              <a:xfrm>
                <a:off x="5098154" y="5251534"/>
                <a:ext cx="2457634" cy="1115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min</m:t>
                          </m:r>
                        </m:fName>
                        <m:e>
                          <m:r>
                            <a:rPr lang="it-IT" sz="1600" b="0" i="1" smtClean="0">
                              <a:latin typeface="Cambria Math" panose="02040503050406030204" pitchFamily="18" charset="0"/>
                            </a:rPr>
                            <m:t>𝑓</m:t>
                          </m:r>
                          <m:r>
                            <a:rPr lang="it-IT" sz="1600" b="0" i="1" smtClean="0">
                              <a:latin typeface="Cambria Math" panose="02040503050406030204" pitchFamily="18" charset="0"/>
                            </a:rPr>
                            <m:t>(</m:t>
                          </m:r>
                          <m:r>
                            <a:rPr lang="it-IT" sz="1600" b="0" i="1" smtClean="0">
                              <a:latin typeface="Cambria Math" panose="02040503050406030204" pitchFamily="18" charset="0"/>
                            </a:rPr>
                            <m:t>𝑝</m:t>
                          </m:r>
                          <m:r>
                            <a:rPr lang="it-IT" sz="1600" b="0" i="1" smtClean="0">
                              <a:latin typeface="Cambria Math" panose="02040503050406030204" pitchFamily="18" charset="0"/>
                            </a:rPr>
                            <m:t>)</m:t>
                          </m:r>
                        </m:e>
                      </m:func>
                    </m:oMath>
                    <m:oMath xmlns:m="http://schemas.openxmlformats.org/officeDocument/2006/math">
                      <m:r>
                        <a:rPr lang="it-IT" sz="1600" b="0" i="1" smtClean="0">
                          <a:latin typeface="Cambria Math" panose="02040503050406030204" pitchFamily="18" charset="0"/>
                        </a:rPr>
                        <m:t>𝑠</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oMath>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𝐴</m:t>
                          </m:r>
                        </m:e>
                        <m:sub>
                          <m:r>
                            <a:rPr lang="it-IT" sz="1600" b="0" i="1" smtClean="0">
                              <a:latin typeface="Cambria Math" panose="02040503050406030204" pitchFamily="18" charset="0"/>
                            </a:rPr>
                            <m:t>𝑒𝑞</m:t>
                          </m:r>
                        </m:sub>
                      </m:sSub>
                      <m:r>
                        <a:rPr lang="it-IT" sz="1600" b="0" i="1" smtClean="0">
                          <a:latin typeface="Cambria Math" panose="02040503050406030204" pitchFamily="18" charset="0"/>
                        </a:rPr>
                        <m:t>𝑝</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𝑏</m:t>
                          </m:r>
                        </m:e>
                        <m:sub>
                          <m:r>
                            <a:rPr lang="it-IT" sz="1600" b="0" i="1" smtClean="0">
                              <a:latin typeface="Cambria Math" panose="02040503050406030204" pitchFamily="18" charset="0"/>
                            </a:rPr>
                            <m:t>𝑒𝑞</m:t>
                          </m:r>
                        </m:sub>
                      </m:sSub>
                    </m:oMath>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𝐴</m:t>
                          </m:r>
                        </m:e>
                        <m:sub>
                          <m:r>
                            <a:rPr lang="it-IT" sz="1600" b="0" i="1" smtClean="0">
                              <a:latin typeface="Cambria Math" panose="02040503050406030204" pitchFamily="18" charset="0"/>
                            </a:rPr>
                            <m:t>𝑖𝑒𝑞</m:t>
                          </m:r>
                        </m:sub>
                      </m:sSub>
                      <m:r>
                        <a:rPr lang="it-IT" sz="1600" b="0" i="1" smtClean="0">
                          <a:latin typeface="Cambria Math" panose="02040503050406030204" pitchFamily="18" charset="0"/>
                        </a:rPr>
                        <m:t>𝑝</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𝑏</m:t>
                          </m:r>
                        </m:e>
                        <m:sub>
                          <m:r>
                            <a:rPr lang="it-IT" sz="1600" b="0" i="1" smtClean="0">
                              <a:latin typeface="Cambria Math" panose="02040503050406030204" pitchFamily="18" charset="0"/>
                            </a:rPr>
                            <m:t>𝑖𝑒𝑝</m:t>
                          </m:r>
                        </m:sub>
                      </m:sSub>
                    </m:oMath>
                  </m:oMathPara>
                </a14:m>
                <a:endParaRPr lang="en-GB" sz="1600" dirty="0"/>
              </a:p>
            </p:txBody>
          </p:sp>
        </mc:Choice>
        <mc:Fallback>
          <p:sp>
            <p:nvSpPr>
              <p:cNvPr id="18" name="CasellaDiTesto 17">
                <a:extLst>
                  <a:ext uri="{FF2B5EF4-FFF2-40B4-BE49-F238E27FC236}">
                    <a16:creationId xmlns:a16="http://schemas.microsoft.com/office/drawing/2014/main" id="{03F77513-0B53-E346-DCE5-711C482588F1}"/>
                  </a:ext>
                </a:extLst>
              </p:cNvPr>
              <p:cNvSpPr txBox="1">
                <a:spLocks noRot="1" noChangeAspect="1" noMove="1" noResize="1" noEditPoints="1" noAdjustHandles="1" noChangeArrowheads="1" noChangeShapeType="1" noTextEdit="1"/>
              </p:cNvSpPr>
              <p:nvPr/>
            </p:nvSpPr>
            <p:spPr>
              <a:xfrm>
                <a:off x="5098154" y="5251534"/>
                <a:ext cx="2457634" cy="1115177"/>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256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0B4C9608-87A6-54E3-B53A-3571E818609F}"/>
              </a:ext>
            </a:extLst>
          </p:cNvPr>
          <p:cNvSpPr/>
          <p:nvPr/>
        </p:nvSpPr>
        <p:spPr>
          <a:xfrm>
            <a:off x="0" y="6503697"/>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a:t>
            </a:fld>
            <a:r>
              <a:rPr lang="it-IT" sz="1800" dirty="0">
                <a:solidFill>
                  <a:srgbClr val="162230"/>
                </a:solidFill>
                <a:latin typeface="Century Gothic"/>
                <a:cs typeface="Century Gothic"/>
              </a:rPr>
              <a:t>/25</a:t>
            </a:r>
          </a:p>
        </p:txBody>
      </p:sp>
      <p:pic>
        <p:nvPicPr>
          <p:cNvPr id="6" name="Picture 2" descr="C:\Bruno\campus\unina\Stationery\Dipartimenti\DIETI\Logo_DIETI_Porte.png">
            <a:extLst>
              <a:ext uri="{FF2B5EF4-FFF2-40B4-BE49-F238E27FC236}">
                <a16:creationId xmlns:a16="http://schemas.microsoft.com/office/drawing/2014/main" id="{EC403771-B24D-6CD6-D5D1-E84E069EA9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3B2CC0-67B8-3485-67FE-3177AEB20472}"/>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TRAJECTORY PLANNING</a:t>
            </a:r>
          </a:p>
        </p:txBody>
      </p:sp>
      <p:sp>
        <p:nvSpPr>
          <p:cNvPr id="8" name="CasellaDiTesto 7">
            <a:extLst>
              <a:ext uri="{FF2B5EF4-FFF2-40B4-BE49-F238E27FC236}">
                <a16:creationId xmlns:a16="http://schemas.microsoft.com/office/drawing/2014/main" id="{8EAB5E5C-5FD4-3293-F541-0D5E6C3CAA6C}"/>
              </a:ext>
            </a:extLst>
          </p:cNvPr>
          <p:cNvSpPr txBox="1"/>
          <p:nvPr/>
        </p:nvSpPr>
        <p:spPr>
          <a:xfrm>
            <a:off x="3550534" y="645662"/>
            <a:ext cx="6128794" cy="495457"/>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Minimum-Snap Trajectory Planning</a:t>
            </a: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F91848FF-06EC-CB94-8C7D-E3C5198CA782}"/>
                  </a:ext>
                </a:extLst>
              </p:cNvPr>
              <p:cNvSpPr txBox="1"/>
              <p:nvPr/>
            </p:nvSpPr>
            <p:spPr>
              <a:xfrm>
                <a:off x="111616" y="1208102"/>
                <a:ext cx="11787159" cy="1077218"/>
              </a:xfrm>
              <a:prstGeom prst="rect">
                <a:avLst/>
              </a:prstGeom>
              <a:noFill/>
            </p:spPr>
            <p:txBody>
              <a:bodyPr wrap="square" rtlCol="0">
                <a:spAutoFit/>
              </a:bodyPr>
              <a:lstStyle/>
              <a:p>
                <a:pPr algn="just"/>
                <a:r>
                  <a:rPr lang="en-US" sz="1600" dirty="0">
                    <a:latin typeface="Century Gothic" panose="020B0502020202020204" pitchFamily="34" charset="0"/>
                  </a:rPr>
                  <a:t>The aim is to minimize the function </a:t>
                </a:r>
                <a14:m>
                  <m:oMath xmlns:m="http://schemas.openxmlformats.org/officeDocument/2006/math">
                    <m:r>
                      <a:rPr lang="en-US" sz="1600" i="1" smtClean="0">
                        <a:latin typeface="Cambria Math" panose="02040503050406030204" pitchFamily="18" charset="0"/>
                      </a:rPr>
                      <m:t>𝑓</m:t>
                    </m:r>
                    <m:r>
                      <a:rPr lang="en-US" sz="1600" i="1" smtClean="0">
                        <a:latin typeface="Cambria Math" panose="02040503050406030204" pitchFamily="18" charset="0"/>
                      </a:rPr>
                      <m:t>(</m:t>
                    </m:r>
                    <m:r>
                      <a:rPr lang="en-US" sz="1600" i="1" smtClean="0">
                        <a:latin typeface="Cambria Math" panose="02040503050406030204" pitchFamily="18" charset="0"/>
                      </a:rPr>
                      <m:t>𝑝</m:t>
                    </m:r>
                    <m:r>
                      <a:rPr lang="en-US" sz="1600" i="1" smtClean="0">
                        <a:latin typeface="Cambria Math" panose="02040503050406030204" pitchFamily="18" charset="0"/>
                      </a:rPr>
                      <m:t>)</m:t>
                    </m:r>
                  </m:oMath>
                </a14:m>
                <a:r>
                  <a:rPr lang="en-US" sz="1600" dirty="0">
                    <a:latin typeface="Century Gothic" panose="020B0502020202020204" pitchFamily="34" charset="0"/>
                  </a:rPr>
                  <a:t> keeping the equality and inequality constraints always satisfied. Since the trajectory planning is said to be "minimum snap", as the name suggest, the objective function to be minimized is the snap:</a:t>
                </a:r>
              </a:p>
              <a:p>
                <a:pPr algn="just"/>
                <a:endParaRPr lang="en-US" sz="1600" dirty="0">
                  <a:latin typeface="Century Gothic" panose="020B0502020202020204" pitchFamily="34" charset="0"/>
                </a:endParaRPr>
              </a:p>
            </p:txBody>
          </p:sp>
        </mc:Choice>
        <mc:Fallback>
          <p:sp>
            <p:nvSpPr>
              <p:cNvPr id="9" name="CasellaDiTesto 8">
                <a:extLst>
                  <a:ext uri="{FF2B5EF4-FFF2-40B4-BE49-F238E27FC236}">
                    <a16:creationId xmlns:a16="http://schemas.microsoft.com/office/drawing/2014/main" id="{F91848FF-06EC-CB94-8C7D-E3C5198CA782}"/>
                  </a:ext>
                </a:extLst>
              </p:cNvPr>
              <p:cNvSpPr txBox="1">
                <a:spLocks noRot="1" noChangeAspect="1" noMove="1" noResize="1" noEditPoints="1" noAdjustHandles="1" noChangeArrowheads="1" noChangeShapeType="1" noTextEdit="1"/>
              </p:cNvSpPr>
              <p:nvPr/>
            </p:nvSpPr>
            <p:spPr>
              <a:xfrm>
                <a:off x="111616" y="1208102"/>
                <a:ext cx="11787159" cy="1077218"/>
              </a:xfrm>
              <a:prstGeom prst="rect">
                <a:avLst/>
              </a:prstGeom>
              <a:blipFill>
                <a:blip r:embed="rId4"/>
                <a:stretch>
                  <a:fillRect l="-215" t="-2353" r="-3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CB01EA5F-CFD1-441D-5C9D-D35748B4FFFD}"/>
                  </a:ext>
                </a:extLst>
              </p:cNvPr>
              <p:cNvSpPr txBox="1"/>
              <p:nvPr/>
            </p:nvSpPr>
            <p:spPr>
              <a:xfrm>
                <a:off x="3550534" y="2024765"/>
                <a:ext cx="5233036" cy="480516"/>
              </a:xfrm>
              <a:prstGeom prst="rect">
                <a:avLst/>
              </a:prstGeom>
              <a:noFill/>
            </p:spPr>
            <p:txBody>
              <a:bodyPr wrap="none" rtlCol="0">
                <a:spAutoFit/>
              </a:bodyPr>
              <a:lstStyle/>
              <a:p>
                <a:r>
                  <a:rPr lang="en-GB" sz="1600" dirty="0">
                    <a:latin typeface="Century Gothic" panose="020B0502020202020204" pitchFamily="34" charset="0"/>
                  </a:rPr>
                  <a:t>snap </a:t>
                </a:r>
                <a:r>
                  <a:rPr lang="en-GB" sz="1600" dirty="0">
                    <a:latin typeface="Century Gothic" panose="020B0502020202020204" pitchFamily="34" charset="0"/>
                    <a:sym typeface="Wingdings" pitchFamily="2" charset="2"/>
                  </a:rPr>
                  <a:t>        </a:t>
                </a:r>
                <a14:m>
                  <m:oMath xmlns:m="http://schemas.openxmlformats.org/officeDocument/2006/math">
                    <m:sSup>
                      <m:sSupPr>
                        <m:ctrlPr>
                          <a:rPr lang="it-IT" sz="1600" b="0" i="1" smtClean="0">
                            <a:latin typeface="Cambria Math" panose="02040503050406030204" pitchFamily="18" charset="0"/>
                            <a:sym typeface="Wingdings" pitchFamily="2" charset="2"/>
                          </a:rPr>
                        </m:ctrlPr>
                      </m:sSupPr>
                      <m:e>
                        <m:r>
                          <a:rPr lang="it-IT" sz="1600" b="0" i="1" smtClean="0">
                            <a:latin typeface="Cambria Math" panose="02040503050406030204" pitchFamily="18" charset="0"/>
                            <a:sym typeface="Wingdings" pitchFamily="2" charset="2"/>
                          </a:rPr>
                          <m:t>𝑝</m:t>
                        </m:r>
                      </m:e>
                      <m:sup>
                        <m:d>
                          <m:dPr>
                            <m:ctrlPr>
                              <a:rPr lang="it-IT" sz="1600" b="0" i="1" smtClean="0">
                                <a:latin typeface="Cambria Math" panose="02040503050406030204" pitchFamily="18" charset="0"/>
                                <a:sym typeface="Wingdings" pitchFamily="2" charset="2"/>
                              </a:rPr>
                            </m:ctrlPr>
                          </m:dPr>
                          <m:e>
                            <m:r>
                              <a:rPr lang="it-IT" sz="1600" b="0" i="1" smtClean="0">
                                <a:latin typeface="Cambria Math" panose="02040503050406030204" pitchFamily="18" charset="0"/>
                                <a:sym typeface="Wingdings" pitchFamily="2" charset="2"/>
                              </a:rPr>
                              <m:t>4</m:t>
                            </m:r>
                          </m:e>
                        </m:d>
                      </m:sup>
                    </m:sSup>
                    <m:d>
                      <m:dPr>
                        <m:ctrlPr>
                          <a:rPr lang="it-IT" sz="1600" b="0" i="1" smtClean="0">
                            <a:latin typeface="Cambria Math" panose="02040503050406030204" pitchFamily="18" charset="0"/>
                            <a:sym typeface="Wingdings" pitchFamily="2" charset="2"/>
                          </a:rPr>
                        </m:ctrlPr>
                      </m:dPr>
                      <m:e>
                        <m:r>
                          <a:rPr lang="it-IT" sz="1600" b="0" i="1" smtClean="0">
                            <a:latin typeface="Cambria Math" panose="02040503050406030204" pitchFamily="18" charset="0"/>
                            <a:sym typeface="Wingdings" pitchFamily="2" charset="2"/>
                          </a:rPr>
                          <m:t>𝑡</m:t>
                        </m:r>
                      </m:e>
                    </m:d>
                    <m:r>
                      <a:rPr lang="it-IT" sz="1600" b="0" i="1" smtClean="0">
                        <a:latin typeface="Cambria Math" panose="02040503050406030204" pitchFamily="18" charset="0"/>
                        <a:sym typeface="Wingdings" pitchFamily="2" charset="2"/>
                      </a:rPr>
                      <m:t>=</m:t>
                    </m:r>
                    <m:f>
                      <m:fPr>
                        <m:ctrlPr>
                          <a:rPr lang="it-IT" sz="1600" b="0" i="1" smtClean="0">
                            <a:latin typeface="Cambria Math" panose="02040503050406030204" pitchFamily="18" charset="0"/>
                            <a:sym typeface="Wingdings" pitchFamily="2" charset="2"/>
                          </a:rPr>
                        </m:ctrlPr>
                      </m:fPr>
                      <m:num>
                        <m:sSup>
                          <m:sSupPr>
                            <m:ctrlPr>
                              <a:rPr lang="it-IT" sz="1600" b="0" i="1" smtClean="0">
                                <a:latin typeface="Cambria Math" panose="02040503050406030204" pitchFamily="18" charset="0"/>
                                <a:sym typeface="Wingdings" pitchFamily="2" charset="2"/>
                              </a:rPr>
                            </m:ctrlPr>
                          </m:sSupPr>
                          <m:e>
                            <m:r>
                              <a:rPr lang="it-IT" sz="1600" b="0" i="1" smtClean="0">
                                <a:latin typeface="Cambria Math" panose="02040503050406030204" pitchFamily="18" charset="0"/>
                                <a:sym typeface="Wingdings" pitchFamily="2" charset="2"/>
                              </a:rPr>
                              <m:t>𝑑</m:t>
                            </m:r>
                          </m:e>
                          <m:sup>
                            <m:r>
                              <a:rPr lang="it-IT" sz="1600" b="0" i="1" smtClean="0">
                                <a:latin typeface="Cambria Math" panose="02040503050406030204" pitchFamily="18" charset="0"/>
                                <a:sym typeface="Wingdings" pitchFamily="2" charset="2"/>
                              </a:rPr>
                              <m:t>4</m:t>
                            </m:r>
                          </m:sup>
                        </m:sSup>
                        <m:r>
                          <a:rPr lang="it-IT" sz="1600" b="0" i="1" smtClean="0">
                            <a:latin typeface="Cambria Math" panose="02040503050406030204" pitchFamily="18" charset="0"/>
                            <a:sym typeface="Wingdings" pitchFamily="2" charset="2"/>
                          </a:rPr>
                          <m:t>𝑝</m:t>
                        </m:r>
                        <m:r>
                          <a:rPr lang="it-IT" sz="1600" b="0" i="1" smtClean="0">
                            <a:latin typeface="Cambria Math" panose="02040503050406030204" pitchFamily="18" charset="0"/>
                            <a:sym typeface="Wingdings" pitchFamily="2" charset="2"/>
                          </a:rPr>
                          <m:t>(</m:t>
                        </m:r>
                        <m:r>
                          <a:rPr lang="it-IT" sz="1600" b="0" i="1" smtClean="0">
                            <a:latin typeface="Cambria Math" panose="02040503050406030204" pitchFamily="18" charset="0"/>
                            <a:sym typeface="Wingdings" pitchFamily="2" charset="2"/>
                          </a:rPr>
                          <m:t>𝑡</m:t>
                        </m:r>
                        <m:r>
                          <a:rPr lang="it-IT" sz="1600" b="0" i="1" smtClean="0">
                            <a:latin typeface="Cambria Math" panose="02040503050406030204" pitchFamily="18" charset="0"/>
                            <a:sym typeface="Wingdings" pitchFamily="2" charset="2"/>
                          </a:rPr>
                          <m:t>)</m:t>
                        </m:r>
                      </m:num>
                      <m:den>
                        <m:r>
                          <a:rPr lang="it-IT" sz="1600" b="0" i="1" smtClean="0">
                            <a:latin typeface="Cambria Math" panose="02040503050406030204" pitchFamily="18" charset="0"/>
                            <a:sym typeface="Wingdings" pitchFamily="2" charset="2"/>
                          </a:rPr>
                          <m:t>𝑑</m:t>
                        </m:r>
                        <m:sSup>
                          <m:sSupPr>
                            <m:ctrlPr>
                              <a:rPr lang="it-IT" sz="1600" b="0" i="1" smtClean="0">
                                <a:latin typeface="Cambria Math" panose="02040503050406030204" pitchFamily="18" charset="0"/>
                                <a:sym typeface="Wingdings" pitchFamily="2" charset="2"/>
                              </a:rPr>
                            </m:ctrlPr>
                          </m:sSupPr>
                          <m:e>
                            <m:r>
                              <a:rPr lang="it-IT" sz="1600" b="0" i="1" smtClean="0">
                                <a:latin typeface="Cambria Math" panose="02040503050406030204" pitchFamily="18" charset="0"/>
                                <a:sym typeface="Wingdings" pitchFamily="2" charset="2"/>
                              </a:rPr>
                              <m:t>𝑡</m:t>
                            </m:r>
                          </m:e>
                          <m:sup>
                            <m:r>
                              <a:rPr lang="it-IT" sz="1600" b="0" i="1" smtClean="0">
                                <a:latin typeface="Cambria Math" panose="02040503050406030204" pitchFamily="18" charset="0"/>
                                <a:sym typeface="Wingdings" pitchFamily="2" charset="2"/>
                              </a:rPr>
                              <m:t>4</m:t>
                            </m:r>
                          </m:sup>
                        </m:sSup>
                      </m:den>
                    </m:f>
                    <m:r>
                      <a:rPr lang="it-IT" sz="1600" b="0" i="1" smtClean="0">
                        <a:latin typeface="Cambria Math" panose="02040503050406030204" pitchFamily="18" charset="0"/>
                        <a:sym typeface="Wingdings" pitchFamily="2" charset="2"/>
                      </a:rPr>
                      <m:t>=</m:t>
                    </m:r>
                    <m:d>
                      <m:dPr>
                        <m:begChr m:val="["/>
                        <m:endChr m:val="]"/>
                        <m:ctrlPr>
                          <a:rPr lang="it-IT" sz="1600" b="0" i="1" smtClean="0">
                            <a:latin typeface="Cambria Math" panose="02040503050406030204" pitchFamily="18" charset="0"/>
                            <a:sym typeface="Wingdings" pitchFamily="2" charset="2"/>
                          </a:rPr>
                        </m:ctrlPr>
                      </m:dPr>
                      <m:e>
                        <m:r>
                          <a:rPr lang="it-IT" sz="1600" b="0" i="1" smtClean="0">
                            <a:latin typeface="Cambria Math" panose="02040503050406030204" pitchFamily="18" charset="0"/>
                            <a:sym typeface="Wingdings" pitchFamily="2" charset="2"/>
                          </a:rPr>
                          <m:t>0 0 0 0 24 …</m:t>
                        </m:r>
                        <m:f>
                          <m:fPr>
                            <m:ctrlPr>
                              <a:rPr lang="it-IT" sz="1600" b="0" i="1" smtClean="0">
                                <a:latin typeface="Cambria Math" panose="02040503050406030204" pitchFamily="18" charset="0"/>
                                <a:sym typeface="Wingdings" pitchFamily="2" charset="2"/>
                              </a:rPr>
                            </m:ctrlPr>
                          </m:fPr>
                          <m:num>
                            <m:r>
                              <a:rPr lang="it-IT" sz="1600" b="0" i="1" smtClean="0">
                                <a:latin typeface="Cambria Math" panose="02040503050406030204" pitchFamily="18" charset="0"/>
                                <a:sym typeface="Wingdings" pitchFamily="2" charset="2"/>
                              </a:rPr>
                              <m:t>𝑛</m:t>
                            </m:r>
                            <m:r>
                              <a:rPr lang="it-IT" sz="1600" b="0" i="1" smtClean="0">
                                <a:latin typeface="Cambria Math" panose="02040503050406030204" pitchFamily="18" charset="0"/>
                                <a:sym typeface="Wingdings" pitchFamily="2" charset="2"/>
                              </a:rPr>
                              <m:t>!</m:t>
                            </m:r>
                          </m:num>
                          <m:den>
                            <m:r>
                              <a:rPr lang="it-IT" sz="1600" b="0" i="1" smtClean="0">
                                <a:latin typeface="Cambria Math" panose="02040503050406030204" pitchFamily="18" charset="0"/>
                                <a:sym typeface="Wingdings" pitchFamily="2" charset="2"/>
                              </a:rPr>
                              <m:t>𝑛</m:t>
                            </m:r>
                            <m:r>
                              <a:rPr lang="it-IT" sz="1600" b="0" i="1" smtClean="0">
                                <a:latin typeface="Cambria Math" panose="02040503050406030204" pitchFamily="18" charset="0"/>
                                <a:sym typeface="Wingdings" pitchFamily="2" charset="2"/>
                              </a:rPr>
                              <m:t>−4!</m:t>
                            </m:r>
                          </m:den>
                        </m:f>
                        <m:r>
                          <a:rPr lang="it-IT" sz="1600" b="0" i="1" smtClean="0">
                            <a:latin typeface="Cambria Math" panose="02040503050406030204" pitchFamily="18" charset="0"/>
                            <a:sym typeface="Wingdings" pitchFamily="2" charset="2"/>
                          </a:rPr>
                          <m:t> </m:t>
                        </m:r>
                        <m:sSup>
                          <m:sSupPr>
                            <m:ctrlPr>
                              <a:rPr lang="it-IT" sz="1600" b="0" i="1" smtClean="0">
                                <a:latin typeface="Cambria Math" panose="02040503050406030204" pitchFamily="18" charset="0"/>
                                <a:sym typeface="Wingdings" pitchFamily="2" charset="2"/>
                              </a:rPr>
                            </m:ctrlPr>
                          </m:sSupPr>
                          <m:e>
                            <m:r>
                              <a:rPr lang="it-IT" sz="1600" b="0" i="1" smtClean="0">
                                <a:latin typeface="Cambria Math" panose="02040503050406030204" pitchFamily="18" charset="0"/>
                                <a:sym typeface="Wingdings" pitchFamily="2" charset="2"/>
                              </a:rPr>
                              <m:t>𝑡</m:t>
                            </m:r>
                          </m:e>
                          <m:sup>
                            <m:r>
                              <a:rPr lang="it-IT" sz="1600" b="0" i="1" smtClean="0">
                                <a:latin typeface="Cambria Math" panose="02040503050406030204" pitchFamily="18" charset="0"/>
                                <a:sym typeface="Wingdings" pitchFamily="2" charset="2"/>
                              </a:rPr>
                              <m:t>𝑛</m:t>
                            </m:r>
                            <m:r>
                              <a:rPr lang="it-IT" sz="1600" b="0" i="1" smtClean="0">
                                <a:latin typeface="Cambria Math" panose="02040503050406030204" pitchFamily="18" charset="0"/>
                                <a:sym typeface="Wingdings" pitchFamily="2" charset="2"/>
                              </a:rPr>
                              <m:t>−4</m:t>
                            </m:r>
                          </m:sup>
                        </m:sSup>
                      </m:e>
                    </m:d>
                    <m:r>
                      <a:rPr lang="it-IT" sz="1600" b="1" i="1" smtClean="0">
                        <a:latin typeface="Cambria Math" panose="02040503050406030204" pitchFamily="18" charset="0"/>
                        <a:sym typeface="Wingdings" pitchFamily="2" charset="2"/>
                      </a:rPr>
                      <m:t>𝒑</m:t>
                    </m:r>
                  </m:oMath>
                </a14:m>
                <a:endParaRPr lang="en-GB" sz="1600" b="1" dirty="0">
                  <a:latin typeface="Century Gothic" panose="020B0502020202020204" pitchFamily="34" charset="0"/>
                </a:endParaRPr>
              </a:p>
            </p:txBody>
          </p:sp>
        </mc:Choice>
        <mc:Fallback xmlns="">
          <p:sp>
            <p:nvSpPr>
              <p:cNvPr id="2" name="CasellaDiTesto 1">
                <a:extLst>
                  <a:ext uri="{FF2B5EF4-FFF2-40B4-BE49-F238E27FC236}">
                    <a16:creationId xmlns:a16="http://schemas.microsoft.com/office/drawing/2014/main" id="{CB01EA5F-CFD1-441D-5C9D-D35748B4FFFD}"/>
                  </a:ext>
                </a:extLst>
              </p:cNvPr>
              <p:cNvSpPr txBox="1">
                <a:spLocks noRot="1" noChangeAspect="1" noMove="1" noResize="1" noEditPoints="1" noAdjustHandles="1" noChangeArrowheads="1" noChangeShapeType="1" noTextEdit="1"/>
              </p:cNvSpPr>
              <p:nvPr/>
            </p:nvSpPr>
            <p:spPr>
              <a:xfrm>
                <a:off x="3550534" y="2024765"/>
                <a:ext cx="5233036" cy="480516"/>
              </a:xfrm>
              <a:prstGeom prst="rect">
                <a:avLst/>
              </a:prstGeom>
              <a:blipFill>
                <a:blip r:embed="rId5"/>
                <a:stretch>
                  <a:fillRect l="-726" b="-25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B2AE7514-DE49-771E-7F22-B4928CE1ECA8}"/>
                  </a:ext>
                </a:extLst>
              </p:cNvPr>
              <p:cNvSpPr txBox="1"/>
              <p:nvPr/>
            </p:nvSpPr>
            <p:spPr>
              <a:xfrm>
                <a:off x="9463670" y="2123326"/>
                <a:ext cx="2334229" cy="338554"/>
              </a:xfrm>
              <a:prstGeom prst="rect">
                <a:avLst/>
              </a:prstGeom>
              <a:noFill/>
            </p:spPr>
            <p:txBody>
              <a:bodyPr wrap="none" rtlCol="0">
                <a:spAutoFit/>
              </a:bodyPr>
              <a:lstStyle/>
              <a:p>
                <a:r>
                  <a:rPr lang="it-IT" sz="1600" dirty="0">
                    <a:latin typeface="Cambria Math" panose="02040503050406030204" pitchFamily="18" charset="0"/>
                    <a:ea typeface="Cambria Math" panose="02040503050406030204" pitchFamily="18" charset="0"/>
                  </a:rPr>
                  <a:t>w</a:t>
                </a:r>
                <a:r>
                  <a:rPr lang="it-IT" sz="1600" dirty="0">
                    <a:effectLst/>
                    <a:latin typeface="Cambria Math" panose="02040503050406030204" pitchFamily="18" charset="0"/>
                    <a:ea typeface="Cambria Math" panose="02040503050406030204" pitchFamily="18" charset="0"/>
                  </a:rPr>
                  <a:t>ith</a:t>
                </a:r>
                <a:r>
                  <a:rPr lang="it-IT" sz="1600" b="1" dirty="0">
                    <a:effectLst/>
                  </a:rPr>
                  <a:t> </a:t>
                </a:r>
                <a14:m>
                  <m:oMath xmlns:m="http://schemas.openxmlformats.org/officeDocument/2006/math">
                    <m:r>
                      <a:rPr lang="it-IT" sz="1600" b="1" i="1" dirty="0" smtClean="0">
                        <a:effectLst/>
                        <a:latin typeface="Cambria Math" panose="02040503050406030204" pitchFamily="18" charset="0"/>
                      </a:rPr>
                      <m:t>𝒑</m:t>
                    </m:r>
                    <m:r>
                      <a:rPr lang="it-IT" sz="1600" b="0" i="1" dirty="0" smtClean="0">
                        <a:effectLst/>
                        <a:latin typeface="Cambria Math" panose="02040503050406030204" pitchFamily="18" charset="0"/>
                      </a:rPr>
                      <m:t> </m:t>
                    </m:r>
                    <m:r>
                      <a:rPr lang="it-IT" sz="1600" i="1" dirty="0" smtClean="0">
                        <a:effectLst/>
                        <a:latin typeface="Cambria Math" panose="02040503050406030204" pitchFamily="18" charset="0"/>
                      </a:rPr>
                      <m:t>=</m:t>
                    </m:r>
                    <m:sSup>
                      <m:sSupPr>
                        <m:ctrlPr>
                          <a:rPr lang="it-IT" sz="1600" b="0" i="1" dirty="0" smtClean="0">
                            <a:effectLst/>
                            <a:latin typeface="Cambria Math" panose="02040503050406030204" pitchFamily="18" charset="0"/>
                          </a:rPr>
                        </m:ctrlPr>
                      </m:sSupPr>
                      <m:e>
                        <m:d>
                          <m:dPr>
                            <m:begChr m:val="["/>
                            <m:endChr m:val="]"/>
                            <m:ctrlPr>
                              <a:rPr lang="it-IT" sz="1600" b="0" i="1" dirty="0" smtClean="0">
                                <a:effectLst/>
                                <a:latin typeface="Cambria Math" panose="02040503050406030204" pitchFamily="18" charset="0"/>
                              </a:rPr>
                            </m:ctrlPr>
                          </m:dPr>
                          <m:e>
                            <m:sSub>
                              <m:sSubPr>
                                <m:ctrlPr>
                                  <a:rPr lang="it-IT" sz="1600" b="0" i="1" dirty="0" smtClean="0">
                                    <a:effectLst/>
                                    <a:latin typeface="Cambria Math" panose="02040503050406030204" pitchFamily="18" charset="0"/>
                                  </a:rPr>
                                </m:ctrlPr>
                              </m:sSubPr>
                              <m:e>
                                <m:r>
                                  <a:rPr lang="it-IT" sz="1600" i="1" dirty="0" smtClean="0">
                                    <a:effectLst/>
                                    <a:latin typeface="Cambria Math" panose="02040503050406030204" pitchFamily="18" charset="0"/>
                                  </a:rPr>
                                  <m:t>𝑝</m:t>
                                </m:r>
                              </m:e>
                              <m:sub>
                                <m:r>
                                  <a:rPr lang="it-IT" sz="1600" i="1" dirty="0" smtClean="0">
                                    <a:effectLst/>
                                    <a:latin typeface="Cambria Math" panose="02040503050406030204" pitchFamily="18" charset="0"/>
                                  </a:rPr>
                                  <m:t>0</m:t>
                                </m:r>
                              </m:sub>
                            </m:sSub>
                            <m:r>
                              <a:rPr lang="it-IT" sz="1600" i="1" dirty="0" smtClean="0">
                                <a:effectLst/>
                                <a:latin typeface="Cambria Math" panose="02040503050406030204" pitchFamily="18" charset="0"/>
                              </a:rPr>
                              <m:t> </m:t>
                            </m:r>
                            <m:sSub>
                              <m:sSubPr>
                                <m:ctrlPr>
                                  <a:rPr lang="it-IT" sz="1600" b="0" i="1" dirty="0" smtClean="0">
                                    <a:effectLst/>
                                    <a:latin typeface="Cambria Math" panose="02040503050406030204" pitchFamily="18" charset="0"/>
                                  </a:rPr>
                                </m:ctrlPr>
                              </m:sSubPr>
                              <m:e>
                                <m:r>
                                  <a:rPr lang="it-IT" sz="1600" i="1" dirty="0" smtClean="0">
                                    <a:effectLst/>
                                    <a:latin typeface="Cambria Math" panose="02040503050406030204" pitchFamily="18" charset="0"/>
                                  </a:rPr>
                                  <m:t>𝑝</m:t>
                                </m:r>
                              </m:e>
                              <m:sub>
                                <m:r>
                                  <a:rPr lang="it-IT" sz="1600" i="1" dirty="0" smtClean="0">
                                    <a:effectLst/>
                                    <a:latin typeface="Cambria Math" panose="02040503050406030204" pitchFamily="18" charset="0"/>
                                  </a:rPr>
                                  <m:t>1</m:t>
                                </m:r>
                              </m:sub>
                            </m:sSub>
                            <m:r>
                              <a:rPr lang="it-IT" sz="1600" i="1" dirty="0" smtClean="0">
                                <a:effectLst/>
                                <a:latin typeface="Cambria Math" panose="02040503050406030204" pitchFamily="18" charset="0"/>
                              </a:rPr>
                              <m:t> … </m:t>
                            </m:r>
                            <m:sSub>
                              <m:sSubPr>
                                <m:ctrlPr>
                                  <a:rPr lang="it-IT" sz="1600" b="0" i="1" dirty="0" smtClean="0">
                                    <a:effectLst/>
                                    <a:latin typeface="Cambria Math" panose="02040503050406030204" pitchFamily="18" charset="0"/>
                                  </a:rPr>
                                </m:ctrlPr>
                              </m:sSubPr>
                              <m:e>
                                <m:r>
                                  <a:rPr lang="it-IT" sz="1600" i="1" dirty="0" err="1" smtClean="0">
                                    <a:effectLst/>
                                    <a:latin typeface="Cambria Math" panose="02040503050406030204" pitchFamily="18" charset="0"/>
                                  </a:rPr>
                                  <m:t>𝑝</m:t>
                                </m:r>
                              </m:e>
                              <m:sub>
                                <m:r>
                                  <a:rPr lang="it-IT" sz="1600" i="1" dirty="0" err="1" smtClean="0">
                                    <a:effectLst/>
                                    <a:latin typeface="Cambria Math" panose="02040503050406030204" pitchFamily="18" charset="0"/>
                                  </a:rPr>
                                  <m:t>𝑛</m:t>
                                </m:r>
                              </m:sub>
                            </m:sSub>
                          </m:e>
                        </m:d>
                      </m:e>
                      <m:sup>
                        <m:r>
                          <a:rPr lang="it-IT" sz="1600" i="1" dirty="0" smtClean="0">
                            <a:effectLst/>
                            <a:latin typeface="Cambria Math" panose="02040503050406030204" pitchFamily="18" charset="0"/>
                          </a:rPr>
                          <m:t>𝑇</m:t>
                        </m:r>
                      </m:sup>
                    </m:sSup>
                    <m:r>
                      <a:rPr lang="it-IT" sz="1600" i="1" dirty="0" smtClean="0">
                        <a:effectLst/>
                        <a:latin typeface="Cambria Math" panose="02040503050406030204" pitchFamily="18" charset="0"/>
                      </a:rPr>
                      <m:t> </m:t>
                    </m:r>
                  </m:oMath>
                </a14:m>
                <a:endParaRPr lang="it-IT" sz="1600" dirty="0"/>
              </a:p>
            </p:txBody>
          </p:sp>
        </mc:Choice>
        <mc:Fallback xmlns="">
          <p:sp>
            <p:nvSpPr>
              <p:cNvPr id="3" name="CasellaDiTesto 2">
                <a:extLst>
                  <a:ext uri="{FF2B5EF4-FFF2-40B4-BE49-F238E27FC236}">
                    <a16:creationId xmlns:a16="http://schemas.microsoft.com/office/drawing/2014/main" id="{B2AE7514-DE49-771E-7F22-B4928CE1ECA8}"/>
                  </a:ext>
                </a:extLst>
              </p:cNvPr>
              <p:cNvSpPr txBox="1">
                <a:spLocks noRot="1" noChangeAspect="1" noMove="1" noResize="1" noEditPoints="1" noAdjustHandles="1" noChangeArrowheads="1" noChangeShapeType="1" noTextEdit="1"/>
              </p:cNvSpPr>
              <p:nvPr/>
            </p:nvSpPr>
            <p:spPr>
              <a:xfrm>
                <a:off x="9463670" y="2123326"/>
                <a:ext cx="2334229" cy="338554"/>
              </a:xfrm>
              <a:prstGeom prst="rect">
                <a:avLst/>
              </a:prstGeom>
              <a:blipFill>
                <a:blip r:embed="rId6"/>
                <a:stretch>
                  <a:fillRect l="-1081" t="-7407" b="-2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A4A41755-6E05-C339-DE14-32C67B350858}"/>
                  </a:ext>
                </a:extLst>
              </p:cNvPr>
              <p:cNvSpPr txBox="1"/>
              <p:nvPr/>
            </p:nvSpPr>
            <p:spPr>
              <a:xfrm>
                <a:off x="2556842" y="2650101"/>
                <a:ext cx="4731167" cy="509435"/>
              </a:xfrm>
              <a:prstGeom prst="rect">
                <a:avLst/>
              </a:prstGeom>
              <a:noFill/>
            </p:spPr>
            <p:txBody>
              <a:bodyPr wrap="none" rtlCol="0">
                <a:spAutoFit/>
              </a:bodyPr>
              <a:lstStyle/>
              <a:p>
                <a:r>
                  <a:rPr lang="it-IT" sz="1600" dirty="0">
                    <a:latin typeface="Century Gothic" panose="020B0502020202020204" pitchFamily="34" charset="0"/>
                  </a:rPr>
                  <a:t>m</a:t>
                </a:r>
                <a:r>
                  <a:rPr lang="it-IT" sz="1600" dirty="0">
                    <a:effectLst/>
                    <a:latin typeface="Century Gothic" panose="020B0502020202020204" pitchFamily="34" charset="0"/>
                  </a:rPr>
                  <a:t>inimum snap  </a:t>
                </a:r>
                <a:r>
                  <a:rPr lang="it-IT" sz="1600" dirty="0">
                    <a:effectLst/>
                    <a:sym typeface="Wingdings" pitchFamily="2" charset="2"/>
                  </a:rPr>
                  <a:t>          </a:t>
                </a:r>
                <a14:m>
                  <m:oMath xmlns:m="http://schemas.openxmlformats.org/officeDocument/2006/math">
                    <m:func>
                      <m:funcPr>
                        <m:ctrlPr>
                          <a:rPr lang="it-IT" sz="1600" i="1" dirty="0" smtClean="0">
                            <a:effectLst/>
                            <a:latin typeface="Cambria Math" panose="02040503050406030204" pitchFamily="18" charset="0"/>
                          </a:rPr>
                        </m:ctrlPr>
                      </m:funcPr>
                      <m:fName>
                        <m:r>
                          <m:rPr>
                            <m:sty m:val="p"/>
                          </m:rPr>
                          <a:rPr lang="it-IT" sz="1600" i="0" dirty="0" smtClean="0">
                            <a:effectLst/>
                            <a:latin typeface="Cambria Math" panose="02040503050406030204" pitchFamily="18" charset="0"/>
                          </a:rPr>
                          <m:t>min</m:t>
                        </m:r>
                      </m:fName>
                      <m:e>
                        <m:r>
                          <a:rPr lang="it-IT" sz="1600" i="1" dirty="0" err="1" smtClean="0">
                            <a:effectLst/>
                            <a:latin typeface="Cambria Math" panose="02040503050406030204" pitchFamily="18" charset="0"/>
                          </a:rPr>
                          <m:t>𝑓</m:t>
                        </m:r>
                        <m:d>
                          <m:dPr>
                            <m:ctrlPr>
                              <a:rPr lang="it-IT" sz="1600" i="1" dirty="0" smtClean="0">
                                <a:effectLst/>
                                <a:latin typeface="Cambria Math" panose="02040503050406030204" pitchFamily="18" charset="0"/>
                              </a:rPr>
                            </m:ctrlPr>
                          </m:dPr>
                          <m:e>
                            <m:r>
                              <a:rPr lang="it-IT" sz="1600" i="1" dirty="0" err="1" smtClean="0">
                                <a:effectLst/>
                                <a:latin typeface="Cambria Math" panose="02040503050406030204" pitchFamily="18" charset="0"/>
                              </a:rPr>
                              <m:t>𝑝</m:t>
                            </m:r>
                          </m:e>
                        </m:d>
                      </m:e>
                    </m:func>
                    <m:r>
                      <a:rPr lang="it-IT" sz="1600" i="1" dirty="0" smtClean="0">
                        <a:effectLst/>
                        <a:latin typeface="Cambria Math" panose="02040503050406030204" pitchFamily="18" charset="0"/>
                      </a:rPr>
                      <m:t>=</m:t>
                    </m:r>
                    <m:sSup>
                      <m:sSupPr>
                        <m:ctrlPr>
                          <a:rPr lang="it-IT" sz="1600" b="0" i="1" dirty="0" smtClean="0">
                            <a:effectLst/>
                            <a:latin typeface="Cambria Math" panose="02040503050406030204" pitchFamily="18" charset="0"/>
                          </a:rPr>
                        </m:ctrlPr>
                      </m:sSupPr>
                      <m:e>
                        <m:func>
                          <m:funcPr>
                            <m:ctrlPr>
                              <a:rPr lang="it-IT" sz="1600" i="1" dirty="0" smtClean="0">
                                <a:effectLst/>
                                <a:latin typeface="Cambria Math" panose="02040503050406030204" pitchFamily="18" charset="0"/>
                              </a:rPr>
                            </m:ctrlPr>
                          </m:funcPr>
                          <m:fName>
                            <m:r>
                              <m:rPr>
                                <m:sty m:val="p"/>
                              </m:rPr>
                              <a:rPr lang="it-IT" sz="1600" i="0" dirty="0" smtClean="0">
                                <a:effectLst/>
                                <a:latin typeface="Cambria Math" panose="02040503050406030204" pitchFamily="18" charset="0"/>
                              </a:rPr>
                              <m:t>min</m:t>
                            </m:r>
                          </m:fName>
                          <m:e>
                            <m:d>
                              <m:dPr>
                                <m:ctrlPr>
                                  <a:rPr lang="it-IT" sz="1600" i="1" dirty="0" smtClean="0">
                                    <a:effectLst/>
                                    <a:latin typeface="Cambria Math" panose="02040503050406030204" pitchFamily="18" charset="0"/>
                                  </a:rPr>
                                </m:ctrlPr>
                              </m:dPr>
                              <m:e>
                                <m:sSup>
                                  <m:sSupPr>
                                    <m:ctrlPr>
                                      <a:rPr lang="it-IT" sz="1600" b="0" i="1" dirty="0" smtClean="0">
                                        <a:effectLst/>
                                        <a:latin typeface="Cambria Math" panose="02040503050406030204" pitchFamily="18" charset="0"/>
                                      </a:rPr>
                                    </m:ctrlPr>
                                  </m:sSupPr>
                                  <m:e>
                                    <m:r>
                                      <a:rPr lang="it-IT" sz="1600" i="1" dirty="0" err="1" smtClean="0">
                                        <a:effectLst/>
                                        <a:latin typeface="Cambria Math" panose="02040503050406030204" pitchFamily="18" charset="0"/>
                                      </a:rPr>
                                      <m:t>𝑝</m:t>
                                    </m:r>
                                  </m:e>
                                  <m:sup>
                                    <m:d>
                                      <m:dPr>
                                        <m:ctrlPr>
                                          <a:rPr lang="it-IT" sz="1600" b="0" i="1" dirty="0" smtClean="0">
                                            <a:effectLst/>
                                            <a:latin typeface="Cambria Math" panose="02040503050406030204" pitchFamily="18" charset="0"/>
                                          </a:rPr>
                                        </m:ctrlPr>
                                      </m:dPr>
                                      <m:e>
                                        <m:r>
                                          <a:rPr lang="it-IT" sz="1600" b="0" i="1" dirty="0" smtClean="0">
                                            <a:effectLst/>
                                            <a:latin typeface="Cambria Math" panose="02040503050406030204" pitchFamily="18" charset="0"/>
                                          </a:rPr>
                                          <m:t>4</m:t>
                                        </m:r>
                                      </m:e>
                                    </m:d>
                                  </m:sup>
                                </m:sSup>
                                <m:d>
                                  <m:dPr>
                                    <m:ctrlPr>
                                      <a:rPr lang="it-IT" sz="1600" b="0" i="1" dirty="0" smtClean="0">
                                        <a:effectLst/>
                                        <a:latin typeface="Cambria Math" panose="02040503050406030204" pitchFamily="18" charset="0"/>
                                      </a:rPr>
                                    </m:ctrlPr>
                                  </m:dPr>
                                  <m:e>
                                    <m:r>
                                      <a:rPr lang="it-IT" sz="1600" i="1" dirty="0" smtClean="0">
                                        <a:effectLst/>
                                        <a:latin typeface="Cambria Math" panose="02040503050406030204" pitchFamily="18" charset="0"/>
                                      </a:rPr>
                                      <m:t>𝑡</m:t>
                                    </m:r>
                                  </m:e>
                                </m:d>
                              </m:e>
                            </m:d>
                          </m:e>
                        </m:func>
                      </m:e>
                      <m:sup>
                        <m:r>
                          <a:rPr lang="it-IT" sz="1600" i="1" dirty="0" smtClean="0">
                            <a:effectLst/>
                            <a:latin typeface="Cambria Math" panose="02040503050406030204" pitchFamily="18" charset="0"/>
                          </a:rPr>
                          <m:t>2</m:t>
                        </m:r>
                      </m:sup>
                    </m:sSup>
                  </m:oMath>
                </a14:m>
                <a:endParaRPr lang="it-IT" sz="1600" dirty="0"/>
              </a:p>
            </p:txBody>
          </p:sp>
        </mc:Choice>
        <mc:Fallback xmlns="">
          <p:sp>
            <p:nvSpPr>
              <p:cNvPr id="7" name="CasellaDiTesto 6">
                <a:extLst>
                  <a:ext uri="{FF2B5EF4-FFF2-40B4-BE49-F238E27FC236}">
                    <a16:creationId xmlns:a16="http://schemas.microsoft.com/office/drawing/2014/main" id="{A4A41755-6E05-C339-DE14-32C67B350858}"/>
                  </a:ext>
                </a:extLst>
              </p:cNvPr>
              <p:cNvSpPr txBox="1">
                <a:spLocks noRot="1" noChangeAspect="1" noMove="1" noResize="1" noEditPoints="1" noAdjustHandles="1" noChangeArrowheads="1" noChangeShapeType="1" noTextEdit="1"/>
              </p:cNvSpPr>
              <p:nvPr/>
            </p:nvSpPr>
            <p:spPr>
              <a:xfrm>
                <a:off x="2556842" y="2650101"/>
                <a:ext cx="4731167" cy="509435"/>
              </a:xfrm>
              <a:prstGeom prst="rect">
                <a:avLst/>
              </a:prstGeom>
              <a:blipFill>
                <a:blip r:embed="rId7"/>
                <a:stretch>
                  <a:fillRect l="-802" b="-487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366917C5-2945-1A77-F396-6A88A325AFA2}"/>
                  </a:ext>
                </a:extLst>
              </p:cNvPr>
              <p:cNvSpPr txBox="1"/>
              <p:nvPr/>
            </p:nvSpPr>
            <p:spPr>
              <a:xfrm>
                <a:off x="111616" y="3259723"/>
                <a:ext cx="11787159" cy="338554"/>
              </a:xfrm>
              <a:prstGeom prst="rect">
                <a:avLst/>
              </a:prstGeom>
              <a:noFill/>
            </p:spPr>
            <p:txBody>
              <a:bodyPr wrap="square" rtlCol="0">
                <a:spAutoFit/>
              </a:bodyPr>
              <a:lstStyle/>
              <a:p>
                <a:r>
                  <a:rPr lang="en-GB" sz="1600" dirty="0">
                    <a:latin typeface="Century Gothic" panose="020B0502020202020204" pitchFamily="34" charset="0"/>
                  </a:rPr>
                  <a:t>Applying this formula, the aim is to minimize the snap of the trajectory to be travelled in an interval of time </a:t>
                </a:r>
                <a14:m>
                  <m:oMath xmlns:m="http://schemas.openxmlformats.org/officeDocument/2006/math">
                    <m:r>
                      <a:rPr lang="en-GB" sz="1600" i="1" dirty="0" smtClean="0">
                        <a:latin typeface="Cambria Math" panose="02040503050406030204" pitchFamily="18" charset="0"/>
                      </a:rPr>
                      <m:t>𝑇</m:t>
                    </m:r>
                  </m:oMath>
                </a14:m>
                <a:endParaRPr lang="en-GB" sz="1600" dirty="0">
                  <a:latin typeface="Century Gothic" panose="020B0502020202020204" pitchFamily="34" charset="0"/>
                </a:endParaRPr>
              </a:p>
            </p:txBody>
          </p:sp>
        </mc:Choice>
        <mc:Fallback>
          <p:sp>
            <p:nvSpPr>
              <p:cNvPr id="12" name="CasellaDiTesto 11">
                <a:extLst>
                  <a:ext uri="{FF2B5EF4-FFF2-40B4-BE49-F238E27FC236}">
                    <a16:creationId xmlns:a16="http://schemas.microsoft.com/office/drawing/2014/main" id="{366917C5-2945-1A77-F396-6A88A325AFA2}"/>
                  </a:ext>
                </a:extLst>
              </p:cNvPr>
              <p:cNvSpPr txBox="1">
                <a:spLocks noRot="1" noChangeAspect="1" noMove="1" noResize="1" noEditPoints="1" noAdjustHandles="1" noChangeArrowheads="1" noChangeShapeType="1" noTextEdit="1"/>
              </p:cNvSpPr>
              <p:nvPr/>
            </p:nvSpPr>
            <p:spPr>
              <a:xfrm>
                <a:off x="111616" y="3259723"/>
                <a:ext cx="11787159" cy="338554"/>
              </a:xfrm>
              <a:prstGeom prst="rect">
                <a:avLst/>
              </a:prstGeom>
              <a:blipFill>
                <a:blip r:embed="rId8"/>
                <a:stretch>
                  <a:fillRect l="-215" t="-3571"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721CF25E-76E0-FA04-7B28-D1FBA7289A90}"/>
                  </a:ext>
                </a:extLst>
              </p:cNvPr>
              <p:cNvSpPr txBox="1"/>
              <p:nvPr/>
            </p:nvSpPr>
            <p:spPr>
              <a:xfrm>
                <a:off x="1107552" y="3831455"/>
                <a:ext cx="3718580" cy="5537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min</m:t>
                          </m:r>
                        </m:fName>
                        <m:e>
                          <m:nary>
                            <m:naryPr>
                              <m:ctrlPr>
                                <a:rPr lang="it-IT" sz="1600" b="0" i="1" smtClean="0">
                                  <a:latin typeface="Cambria Math" panose="02040503050406030204" pitchFamily="18" charset="0"/>
                                </a:rPr>
                              </m:ctrlPr>
                            </m:naryPr>
                            <m:sub>
                              <m:r>
                                <m:rPr>
                                  <m:brk m:alnAt="23"/>
                                </m:rPr>
                                <a:rPr lang="it-IT" sz="1600" b="0" i="1" smtClean="0">
                                  <a:latin typeface="Cambria Math" panose="02040503050406030204" pitchFamily="18" charset="0"/>
                                </a:rPr>
                                <m:t>0</m:t>
                              </m:r>
                            </m:sub>
                            <m:sup>
                              <m:r>
                                <a:rPr lang="it-IT" sz="1600" b="0" i="1" smtClean="0">
                                  <a:latin typeface="Cambria Math" panose="02040503050406030204" pitchFamily="18" charset="0"/>
                                </a:rPr>
                                <m:t>𝑇</m:t>
                              </m:r>
                            </m:sup>
                            <m:e>
                              <m:sSup>
                                <m:sSupPr>
                                  <m:ctrlPr>
                                    <a:rPr lang="it-IT" sz="1600" b="0" i="1" smtClean="0">
                                      <a:latin typeface="Cambria Math" panose="02040503050406030204" pitchFamily="18" charset="0"/>
                                    </a:rPr>
                                  </m:ctrlPr>
                                </m:sSupPr>
                                <m:e>
                                  <m:d>
                                    <m:dPr>
                                      <m:ctrlPr>
                                        <a:rPr lang="it-IT" sz="1600" b="0" i="1" smtClean="0">
                                          <a:latin typeface="Cambria Math" panose="02040503050406030204" pitchFamily="18" charset="0"/>
                                        </a:rPr>
                                      </m:ctrlPr>
                                    </m:dPr>
                                    <m:e>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𝑝</m:t>
                                          </m:r>
                                        </m:e>
                                        <m:sup>
                                          <m:d>
                                            <m:dPr>
                                              <m:ctrlPr>
                                                <a:rPr lang="it-IT" sz="1600" b="0" i="1" smtClean="0">
                                                  <a:latin typeface="Cambria Math" panose="02040503050406030204" pitchFamily="18" charset="0"/>
                                                </a:rPr>
                                              </m:ctrlPr>
                                            </m:dPr>
                                            <m:e>
                                              <m:r>
                                                <a:rPr lang="it-IT" sz="1600" b="0" i="1" smtClean="0">
                                                  <a:latin typeface="Cambria Math" panose="02040503050406030204" pitchFamily="18" charset="0"/>
                                                </a:rPr>
                                                <m:t>4</m:t>
                                              </m:r>
                                            </m:e>
                                          </m:d>
                                        </m:sup>
                                      </m:sSup>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e>
                                  </m:d>
                                </m:e>
                                <m:sup>
                                  <m:r>
                                    <a:rPr lang="it-IT" sz="1600" b="0" i="1" smtClean="0">
                                      <a:latin typeface="Cambria Math" panose="02040503050406030204" pitchFamily="18" charset="0"/>
                                    </a:rPr>
                                    <m:t>2</m:t>
                                  </m:r>
                                </m:sup>
                              </m:sSup>
                              <m:r>
                                <a:rPr lang="it-IT" sz="1600" b="0" i="1" smtClean="0">
                                  <a:latin typeface="Cambria Math" panose="02040503050406030204" pitchFamily="18" charset="0"/>
                                </a:rPr>
                                <m:t>𝑑𝑡</m:t>
                              </m:r>
                              <m:r>
                                <a:rPr lang="it-IT" sz="1600" b="0" i="1" smtClean="0">
                                  <a:latin typeface="Cambria Math" panose="02040503050406030204" pitchFamily="18" charset="0"/>
                                </a:rPr>
                                <m:t> </m:t>
                              </m:r>
                            </m:e>
                          </m:nary>
                          <m:r>
                            <a:rPr lang="it-IT" sz="1600" b="0" i="1" smtClean="0">
                              <a:latin typeface="Cambria Math" panose="02040503050406030204" pitchFamily="18" charset="0"/>
                            </a:rPr>
                            <m:t> →</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min</m:t>
                              </m:r>
                            </m:fName>
                            <m:e>
                              <m:sSup>
                                <m:sSupPr>
                                  <m:ctrlPr>
                                    <a:rPr lang="it-IT" sz="1600" b="0" i="1" smtClean="0">
                                      <a:latin typeface="Cambria Math" panose="02040503050406030204" pitchFamily="18" charset="0"/>
                                    </a:rPr>
                                  </m:ctrlPr>
                                </m:sSupPr>
                                <m:e>
                                  <m:r>
                                    <a:rPr lang="it-IT" sz="1600" b="1" i="1" smtClean="0">
                                      <a:latin typeface="Cambria Math" panose="02040503050406030204" pitchFamily="18" charset="0"/>
                                    </a:rPr>
                                    <m:t>𝒑</m:t>
                                  </m:r>
                                </m:e>
                                <m:sup>
                                  <m:r>
                                    <a:rPr lang="it-IT" sz="1600" b="0" i="1" smtClean="0">
                                      <a:latin typeface="Cambria Math" panose="02040503050406030204" pitchFamily="18" charset="0"/>
                                    </a:rPr>
                                    <m:t>𝑇</m:t>
                                  </m:r>
                                </m:sup>
                              </m:sSup>
                              <m:r>
                                <a:rPr lang="it-IT" sz="1600" b="0" i="1" smtClean="0">
                                  <a:latin typeface="Cambria Math" panose="02040503050406030204" pitchFamily="18" charset="0"/>
                                </a:rPr>
                                <m:t>𝑄</m:t>
                              </m:r>
                            </m:e>
                          </m:func>
                          <m:r>
                            <a:rPr lang="it-IT" sz="1600" b="0" i="1" smtClean="0">
                              <a:latin typeface="Cambria Math" panose="02040503050406030204" pitchFamily="18" charset="0"/>
                            </a:rPr>
                            <m:t> </m:t>
                          </m:r>
                          <m:r>
                            <a:rPr lang="it-IT" sz="1600" b="1" i="1" smtClean="0">
                              <a:latin typeface="Cambria Math" panose="02040503050406030204" pitchFamily="18" charset="0"/>
                            </a:rPr>
                            <m:t>𝒑</m:t>
                          </m:r>
                        </m:e>
                      </m:func>
                    </m:oMath>
                  </m:oMathPara>
                </a14:m>
                <a:endParaRPr lang="en-GB" sz="1600" dirty="0"/>
              </a:p>
            </p:txBody>
          </p:sp>
        </mc:Choice>
        <mc:Fallback xmlns="">
          <p:sp>
            <p:nvSpPr>
              <p:cNvPr id="13" name="CasellaDiTesto 12">
                <a:extLst>
                  <a:ext uri="{FF2B5EF4-FFF2-40B4-BE49-F238E27FC236}">
                    <a16:creationId xmlns:a16="http://schemas.microsoft.com/office/drawing/2014/main" id="{721CF25E-76E0-FA04-7B28-D1FBA7289A90}"/>
                  </a:ext>
                </a:extLst>
              </p:cNvPr>
              <p:cNvSpPr txBox="1">
                <a:spLocks noRot="1" noChangeAspect="1" noMove="1" noResize="1" noEditPoints="1" noAdjustHandles="1" noChangeArrowheads="1" noChangeShapeType="1" noTextEdit="1"/>
              </p:cNvSpPr>
              <p:nvPr/>
            </p:nvSpPr>
            <p:spPr>
              <a:xfrm>
                <a:off x="1107552" y="3831455"/>
                <a:ext cx="3718580" cy="553741"/>
              </a:xfrm>
              <a:prstGeom prst="rect">
                <a:avLst/>
              </a:prstGeom>
              <a:blipFill>
                <a:blip r:embed="rId9"/>
                <a:stretch>
                  <a:fillRect l="-4082" t="-175556" b="-255556"/>
                </a:stretch>
              </a:blipFill>
            </p:spPr>
            <p:txBody>
              <a:bodyPr/>
              <a:lstStyle/>
              <a:p>
                <a:r>
                  <a:rPr lang="en-GB">
                    <a:noFill/>
                  </a:rPr>
                  <a:t> </a:t>
                </a:r>
              </a:p>
            </p:txBody>
          </p:sp>
        </mc:Fallback>
      </mc:AlternateContent>
      <p:sp>
        <p:nvSpPr>
          <p:cNvPr id="16" name="CasellaDiTesto 15">
            <a:extLst>
              <a:ext uri="{FF2B5EF4-FFF2-40B4-BE49-F238E27FC236}">
                <a16:creationId xmlns:a16="http://schemas.microsoft.com/office/drawing/2014/main" id="{017CB14A-DF2B-EB32-ABFD-9630B6D97C57}"/>
              </a:ext>
            </a:extLst>
          </p:cNvPr>
          <p:cNvSpPr txBox="1"/>
          <p:nvPr/>
        </p:nvSpPr>
        <p:spPr>
          <a:xfrm>
            <a:off x="111617" y="4798657"/>
            <a:ext cx="5710450" cy="584775"/>
          </a:xfrm>
          <a:prstGeom prst="rect">
            <a:avLst/>
          </a:prstGeom>
          <a:noFill/>
        </p:spPr>
        <p:txBody>
          <a:bodyPr wrap="square" rtlCol="0">
            <a:spAutoFit/>
          </a:bodyPr>
          <a:lstStyle/>
          <a:p>
            <a:pPr algn="just"/>
            <a:r>
              <a:rPr lang="en-GB" sz="1600" dirty="0">
                <a:latin typeface="Century Gothic" panose="020B0502020202020204" pitchFamily="34" charset="0"/>
              </a:rPr>
              <a:t>which turns out to be the known form of quadratic programming (QP) problems.</a:t>
            </a:r>
          </a:p>
        </p:txBody>
      </p:sp>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928FE9CF-7A2B-1837-03DE-C3D400544817}"/>
                  </a:ext>
                </a:extLst>
              </p:cNvPr>
              <p:cNvSpPr txBox="1"/>
              <p:nvPr/>
            </p:nvSpPr>
            <p:spPr>
              <a:xfrm>
                <a:off x="111616" y="5393530"/>
                <a:ext cx="5710450" cy="584775"/>
              </a:xfrm>
              <a:prstGeom prst="rect">
                <a:avLst/>
              </a:prstGeom>
              <a:noFill/>
            </p:spPr>
            <p:txBody>
              <a:bodyPr wrap="square" rtlCol="0">
                <a:spAutoFit/>
              </a:bodyPr>
              <a:lstStyle/>
              <a:p>
                <a:pPr algn="just"/>
                <a:r>
                  <a:rPr lang="en-US" sz="1600" dirty="0">
                    <a:latin typeface="Century Gothic" panose="020B0502020202020204" pitchFamily="34" charset="0"/>
                  </a:rPr>
                  <a:t>The matrix </a:t>
                </a:r>
                <a14:m>
                  <m:oMath xmlns:m="http://schemas.openxmlformats.org/officeDocument/2006/math">
                    <m:r>
                      <a:rPr lang="en-US" sz="1600" i="1" smtClean="0">
                        <a:latin typeface="Cambria Math" panose="02040503050406030204" pitchFamily="18" charset="0"/>
                      </a:rPr>
                      <m:t>𝑄</m:t>
                    </m:r>
                  </m:oMath>
                </a14:m>
                <a:r>
                  <a:rPr lang="en-US" sz="1600" dirty="0">
                    <a:latin typeface="Century Gothic" panose="020B0502020202020204" pitchFamily="34" charset="0"/>
                  </a:rPr>
                  <a:t> will be a block diagonal matrix with the following structure:</a:t>
                </a:r>
              </a:p>
            </p:txBody>
          </p:sp>
        </mc:Choice>
        <mc:Fallback>
          <p:sp>
            <p:nvSpPr>
              <p:cNvPr id="20" name="CasellaDiTesto 19">
                <a:extLst>
                  <a:ext uri="{FF2B5EF4-FFF2-40B4-BE49-F238E27FC236}">
                    <a16:creationId xmlns:a16="http://schemas.microsoft.com/office/drawing/2014/main" id="{928FE9CF-7A2B-1837-03DE-C3D400544817}"/>
                  </a:ext>
                </a:extLst>
              </p:cNvPr>
              <p:cNvSpPr txBox="1">
                <a:spLocks noRot="1" noChangeAspect="1" noMove="1" noResize="1" noEditPoints="1" noAdjustHandles="1" noChangeArrowheads="1" noChangeShapeType="1" noTextEdit="1"/>
              </p:cNvSpPr>
              <p:nvPr/>
            </p:nvSpPr>
            <p:spPr>
              <a:xfrm>
                <a:off x="111616" y="5393530"/>
                <a:ext cx="5710450" cy="584775"/>
              </a:xfrm>
              <a:prstGeom prst="rect">
                <a:avLst/>
              </a:prstGeom>
              <a:blipFill>
                <a:blip r:embed="rId10"/>
                <a:stretch>
                  <a:fillRect l="-443" t="-2128" r="-443" b="-14894"/>
                </a:stretch>
              </a:blipFill>
            </p:spPr>
            <p:txBody>
              <a:bodyPr/>
              <a:lstStyle/>
              <a:p>
                <a:r>
                  <a:rPr lang="en-GB">
                    <a:noFill/>
                  </a:rPr>
                  <a:t> </a:t>
                </a:r>
              </a:p>
            </p:txBody>
          </p:sp>
        </mc:Fallback>
      </mc:AlternateContent>
      <p:pic>
        <p:nvPicPr>
          <p:cNvPr id="24" name="Immagine 23" descr="Immagine che contiene testo, Carattere, bianco, ricevuta&#10;&#10;Descrizione generata automaticamente">
            <a:extLst>
              <a:ext uri="{FF2B5EF4-FFF2-40B4-BE49-F238E27FC236}">
                <a16:creationId xmlns:a16="http://schemas.microsoft.com/office/drawing/2014/main" id="{886A2DF3-0768-8CB6-1F62-7FFF932CF4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8326" y="3745625"/>
            <a:ext cx="5710450" cy="2199581"/>
          </a:xfrm>
          <a:prstGeom prst="rect">
            <a:avLst/>
          </a:prstGeom>
        </p:spPr>
      </p:pic>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C3A57528-D9A6-FA85-2F40-ACFEE53B8965}"/>
                  </a:ext>
                </a:extLst>
              </p:cNvPr>
              <p:cNvSpPr txBox="1"/>
              <p:nvPr/>
            </p:nvSpPr>
            <p:spPr>
              <a:xfrm>
                <a:off x="6910086" y="6014304"/>
                <a:ext cx="2553584" cy="307777"/>
              </a:xfrm>
              <a:prstGeom prst="rect">
                <a:avLst/>
              </a:prstGeom>
              <a:noFill/>
            </p:spPr>
            <p:txBody>
              <a:bodyPr wrap="none" rtlCol="0">
                <a:spAutoFit/>
              </a:bodyPr>
              <a:lstStyle/>
              <a:p>
                <a:r>
                  <a:rPr lang="en-GB" sz="1200" dirty="0">
                    <a:latin typeface="Cambria Math" panose="02040503050406030204" pitchFamily="18" charset="0"/>
                    <a:ea typeface="Cambria Math" panose="02040503050406030204" pitchFamily="18" charset="0"/>
                  </a:rPr>
                  <a:t>with</a:t>
                </a:r>
                <a:r>
                  <a:rPr lang="en-GB" sz="1400" dirty="0"/>
                  <a:t>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𝑇</m:t>
                        </m:r>
                      </m:e>
                      <m:sub>
                        <m:r>
                          <a:rPr lang="it-IT" sz="1400" b="0" i="1" smtClean="0">
                            <a:latin typeface="Cambria Math" panose="02040503050406030204" pitchFamily="18" charset="0"/>
                          </a:rPr>
                          <m:t>𝑖</m:t>
                        </m:r>
                      </m:sub>
                    </m:sSub>
                    <m:r>
                      <a:rPr lang="it-IT" sz="1400" b="0" i="1" smtClean="0">
                        <a:latin typeface="Cambria Math" panose="02040503050406030204" pitchFamily="18" charset="0"/>
                      </a:rPr>
                      <m:t>=</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𝑡</m:t>
                        </m:r>
                      </m:e>
                      <m:sub>
                        <m:r>
                          <a:rPr lang="it-IT" sz="1400" b="0" i="1" smtClean="0">
                            <a:latin typeface="Cambria Math" panose="02040503050406030204" pitchFamily="18" charset="0"/>
                          </a:rPr>
                          <m:t>𝑖</m:t>
                        </m:r>
                      </m:sub>
                    </m:sSub>
                    <m:r>
                      <a:rPr lang="it-IT" sz="1400" b="0" i="1" smtClean="0">
                        <a:latin typeface="Cambria Math" panose="02040503050406030204" pitchFamily="18" charset="0"/>
                      </a:rPr>
                      <m:t>−</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𝑡</m:t>
                        </m:r>
                      </m:e>
                      <m:sub>
                        <m:r>
                          <a:rPr lang="it-IT" sz="1400" b="0" i="1" smtClean="0">
                            <a:latin typeface="Cambria Math" panose="02040503050406030204" pitchFamily="18" charset="0"/>
                          </a:rPr>
                          <m:t>𝑖</m:t>
                        </m:r>
                        <m:r>
                          <a:rPr lang="it-IT" sz="1400" b="0" i="1" smtClean="0">
                            <a:latin typeface="Cambria Math" panose="02040503050406030204" pitchFamily="18" charset="0"/>
                          </a:rPr>
                          <m:t>−1</m:t>
                        </m:r>
                      </m:sub>
                    </m:sSub>
                    <m:r>
                      <a:rPr lang="it-IT" sz="1400" b="0" i="1" smtClean="0">
                        <a:latin typeface="Cambria Math" panose="02040503050406030204" pitchFamily="18" charset="0"/>
                      </a:rPr>
                      <m:t>   , </m:t>
                    </m:r>
                    <m:r>
                      <a:rPr lang="it-IT" sz="1400" b="0" i="1" smtClean="0">
                        <a:latin typeface="Cambria Math" panose="02040503050406030204" pitchFamily="18" charset="0"/>
                      </a:rPr>
                      <m:t>𝑖</m:t>
                    </m:r>
                    <m:r>
                      <a:rPr lang="it-IT" sz="1400" b="0" i="1" smtClean="0">
                        <a:latin typeface="Cambria Math" panose="02040503050406030204" pitchFamily="18" charset="0"/>
                      </a:rPr>
                      <m:t>=1,…,</m:t>
                    </m:r>
                    <m:r>
                      <a:rPr lang="it-IT" sz="1400" b="0" i="1" smtClean="0">
                        <a:latin typeface="Cambria Math" panose="02040503050406030204" pitchFamily="18" charset="0"/>
                      </a:rPr>
                      <m:t>𝑘</m:t>
                    </m:r>
                  </m:oMath>
                </a14:m>
                <a:endParaRPr lang="en-GB" sz="1400" dirty="0"/>
              </a:p>
            </p:txBody>
          </p:sp>
        </mc:Choice>
        <mc:Fallback xmlns="">
          <p:sp>
            <p:nvSpPr>
              <p:cNvPr id="25" name="CasellaDiTesto 24">
                <a:extLst>
                  <a:ext uri="{FF2B5EF4-FFF2-40B4-BE49-F238E27FC236}">
                    <a16:creationId xmlns:a16="http://schemas.microsoft.com/office/drawing/2014/main" id="{C3A57528-D9A6-FA85-2F40-ACFEE53B8965}"/>
                  </a:ext>
                </a:extLst>
              </p:cNvPr>
              <p:cNvSpPr txBox="1">
                <a:spLocks noRot="1" noChangeAspect="1" noMove="1" noResize="1" noEditPoints="1" noAdjustHandles="1" noChangeArrowheads="1" noChangeShapeType="1" noTextEdit="1"/>
              </p:cNvSpPr>
              <p:nvPr/>
            </p:nvSpPr>
            <p:spPr>
              <a:xfrm>
                <a:off x="6910086" y="6014304"/>
                <a:ext cx="2553584" cy="307777"/>
              </a:xfrm>
              <a:prstGeom prst="rect">
                <a:avLst/>
              </a:prstGeom>
              <a:blipFill>
                <a:blip r:embed="rId12"/>
                <a:stretch>
                  <a:fillRect l="-498" b="-12000"/>
                </a:stretch>
              </a:blipFill>
            </p:spPr>
            <p:txBody>
              <a:bodyPr/>
              <a:lstStyle/>
              <a:p>
                <a:r>
                  <a:rPr lang="en-GB">
                    <a:noFill/>
                  </a:rPr>
                  <a:t> </a:t>
                </a:r>
              </a:p>
            </p:txBody>
          </p:sp>
        </mc:Fallback>
      </mc:AlternateContent>
    </p:spTree>
    <p:extLst>
      <p:ext uri="{BB962C8B-B14F-4D97-AF65-F5344CB8AC3E}">
        <p14:creationId xmlns:p14="http://schemas.microsoft.com/office/powerpoint/2010/main" val="4280001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Bruno\campus\unina\Stationery\Dipartimenti\DIETI\Logo_DIETI_Porte.png">
            <a:extLst>
              <a:ext uri="{FF2B5EF4-FFF2-40B4-BE49-F238E27FC236}">
                <a16:creationId xmlns:a16="http://schemas.microsoft.com/office/drawing/2014/main" id="{EC403771-B24D-6CD6-D5D1-E84E069EA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10">
            <a:extLst>
              <a:ext uri="{FF2B5EF4-FFF2-40B4-BE49-F238E27FC236}">
                <a16:creationId xmlns:a16="http://schemas.microsoft.com/office/drawing/2014/main" id="{6D651B1A-77F4-AF95-E900-4FC1E7D03E80}"/>
              </a:ext>
            </a:extLst>
          </p:cNvPr>
          <p:cNvSpPr/>
          <p:nvPr/>
        </p:nvSpPr>
        <p:spPr>
          <a:xfrm>
            <a:off x="-3049"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r>
              <a:rPr lang="it-IT" sz="1800" dirty="0">
                <a:solidFill>
                  <a:srgbClr val="162230"/>
                </a:solidFill>
                <a:latin typeface="Century Gothic"/>
                <a:cs typeface="Century Gothic"/>
              </a:rPr>
              <a:t>/25</a:t>
            </a:r>
          </a:p>
        </p:txBody>
      </p:sp>
      <p:pic>
        <p:nvPicPr>
          <p:cNvPr id="9" name="Picture 2" descr="C:\Bruno\campus\unina\Stationery\Dipartimenti\DIETI\Logo_DIETI_Porte.png">
            <a:extLst>
              <a:ext uri="{FF2B5EF4-FFF2-40B4-BE49-F238E27FC236}">
                <a16:creationId xmlns:a16="http://schemas.microsoft.com/office/drawing/2014/main" id="{18575302-94F6-1F4A-E421-7387A57B1B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12665" y="6559566"/>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C0FFF83B-7CB4-24AE-E12A-75312A454154}"/>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TRAJECTORY PLANNING</a:t>
            </a:r>
          </a:p>
        </p:txBody>
      </p:sp>
      <p:sp>
        <p:nvSpPr>
          <p:cNvPr id="5" name="CasellaDiTesto 4">
            <a:extLst>
              <a:ext uri="{FF2B5EF4-FFF2-40B4-BE49-F238E27FC236}">
                <a16:creationId xmlns:a16="http://schemas.microsoft.com/office/drawing/2014/main" id="{B852504A-B6B0-D25B-33EC-785215FC14AF}"/>
              </a:ext>
            </a:extLst>
          </p:cNvPr>
          <p:cNvSpPr txBox="1"/>
          <p:nvPr/>
        </p:nvSpPr>
        <p:spPr>
          <a:xfrm>
            <a:off x="4025096" y="645662"/>
            <a:ext cx="6128794" cy="495457"/>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Equality Constraints Definition</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DFA52B5C-53CE-849D-DFEA-2B5BF27F2A9F}"/>
                  </a:ext>
                </a:extLst>
              </p:cNvPr>
              <p:cNvSpPr txBox="1"/>
              <p:nvPr/>
            </p:nvSpPr>
            <p:spPr>
              <a:xfrm>
                <a:off x="3072670" y="1169043"/>
                <a:ext cx="612879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𝐴</m:t>
                          </m:r>
                        </m:e>
                        <m:sub>
                          <m:r>
                            <a:rPr lang="it-IT" sz="1800" b="0" i="1" smtClean="0">
                              <a:latin typeface="Cambria Math" panose="02040503050406030204" pitchFamily="18" charset="0"/>
                            </a:rPr>
                            <m:t>𝑒𝑞</m:t>
                          </m:r>
                        </m:sub>
                      </m:sSub>
                      <m:r>
                        <a:rPr lang="it-IT" sz="1800" b="0" i="1" smtClean="0">
                          <a:latin typeface="Cambria Math" panose="02040503050406030204" pitchFamily="18" charset="0"/>
                        </a:rPr>
                        <m:t>𝑝</m:t>
                      </m:r>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𝑏</m:t>
                          </m:r>
                        </m:e>
                        <m:sub>
                          <m:r>
                            <a:rPr lang="it-IT" sz="1800" b="0" i="1" smtClean="0">
                              <a:latin typeface="Cambria Math" panose="02040503050406030204" pitchFamily="18" charset="0"/>
                            </a:rPr>
                            <m:t>𝑒𝑞</m:t>
                          </m:r>
                        </m:sub>
                      </m:sSub>
                    </m:oMath>
                  </m:oMathPara>
                </a14:m>
                <a:endParaRPr lang="en-GB" dirty="0"/>
              </a:p>
            </p:txBody>
          </p:sp>
        </mc:Choice>
        <mc:Fallback xmlns="">
          <p:sp>
            <p:nvSpPr>
              <p:cNvPr id="11" name="CasellaDiTesto 10">
                <a:extLst>
                  <a:ext uri="{FF2B5EF4-FFF2-40B4-BE49-F238E27FC236}">
                    <a16:creationId xmlns:a16="http://schemas.microsoft.com/office/drawing/2014/main" id="{DFA52B5C-53CE-849D-DFEA-2B5BF27F2A9F}"/>
                  </a:ext>
                </a:extLst>
              </p:cNvPr>
              <p:cNvSpPr txBox="1">
                <a:spLocks noRot="1" noChangeAspect="1" noMove="1" noResize="1" noEditPoints="1" noAdjustHandles="1" noChangeArrowheads="1" noChangeShapeType="1" noTextEdit="1"/>
              </p:cNvSpPr>
              <p:nvPr/>
            </p:nvSpPr>
            <p:spPr>
              <a:xfrm>
                <a:off x="3072670" y="1169043"/>
                <a:ext cx="6128794" cy="390748"/>
              </a:xfrm>
              <a:prstGeom prst="rect">
                <a:avLst/>
              </a:prstGeom>
              <a:blipFill>
                <a:blip r:embed="rId3"/>
                <a:stretch>
                  <a:fillRect b="-3226"/>
                </a:stretch>
              </a:blipFill>
            </p:spPr>
            <p:txBody>
              <a:bodyPr/>
              <a:lstStyle/>
              <a:p>
                <a:r>
                  <a:rPr lang="en-GB">
                    <a:noFill/>
                  </a:rPr>
                  <a:t> </a:t>
                </a:r>
              </a:p>
            </p:txBody>
          </p:sp>
        </mc:Fallback>
      </mc:AlternateContent>
      <p:sp>
        <p:nvSpPr>
          <p:cNvPr id="12" name="CasellaDiTesto 11">
            <a:extLst>
              <a:ext uri="{FF2B5EF4-FFF2-40B4-BE49-F238E27FC236}">
                <a16:creationId xmlns:a16="http://schemas.microsoft.com/office/drawing/2014/main" id="{3FBC3335-1FCF-2A66-750D-C37B323E6140}"/>
              </a:ext>
            </a:extLst>
          </p:cNvPr>
          <p:cNvSpPr txBox="1"/>
          <p:nvPr/>
        </p:nvSpPr>
        <p:spPr>
          <a:xfrm>
            <a:off x="225653" y="2056173"/>
            <a:ext cx="3501280" cy="369332"/>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Century Gothic" panose="020B0502020202020204" pitchFamily="34" charset="0"/>
              </a:rPr>
              <a:t>Initial Conditions Constraint</a:t>
            </a:r>
          </a:p>
        </p:txBody>
      </p:sp>
      <p:pic>
        <p:nvPicPr>
          <p:cNvPr id="17" name="Immagine 16" descr="Immagine che contiene testo, Carattere, bianco, linea&#10;&#10;Descrizione generata automaticamente">
            <a:extLst>
              <a:ext uri="{FF2B5EF4-FFF2-40B4-BE49-F238E27FC236}">
                <a16:creationId xmlns:a16="http://schemas.microsoft.com/office/drawing/2014/main" id="{494CC7A3-914C-7143-70B7-AEE18FAF6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999" y="1676658"/>
            <a:ext cx="5599845" cy="1013764"/>
          </a:xfrm>
          <a:prstGeom prst="rect">
            <a:avLst/>
          </a:prstGeom>
        </p:spPr>
      </p:pic>
      <p:pic>
        <p:nvPicPr>
          <p:cNvPr id="19" name="Immagine 18" descr="Immagine che contiene testo, Carattere, bianco, tipografia&#10;&#10;Descrizione generata automaticamente">
            <a:extLst>
              <a:ext uri="{FF2B5EF4-FFF2-40B4-BE49-F238E27FC236}">
                <a16:creationId xmlns:a16="http://schemas.microsoft.com/office/drawing/2014/main" id="{5FF8EE3C-AF94-2D9C-83B8-D2D4C90C26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2999" y="2878612"/>
            <a:ext cx="5449652" cy="1013764"/>
          </a:xfrm>
          <a:prstGeom prst="rect">
            <a:avLst/>
          </a:prstGeom>
        </p:spPr>
      </p:pic>
      <p:sp>
        <p:nvSpPr>
          <p:cNvPr id="20" name="CasellaDiTesto 19">
            <a:extLst>
              <a:ext uri="{FF2B5EF4-FFF2-40B4-BE49-F238E27FC236}">
                <a16:creationId xmlns:a16="http://schemas.microsoft.com/office/drawing/2014/main" id="{E3492F58-31AA-6E68-0780-BB0A3287F0D4}"/>
              </a:ext>
            </a:extLst>
          </p:cNvPr>
          <p:cNvSpPr txBox="1"/>
          <p:nvPr/>
        </p:nvSpPr>
        <p:spPr>
          <a:xfrm>
            <a:off x="225653" y="3199886"/>
            <a:ext cx="2811988" cy="369332"/>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Century Gothic" panose="020B0502020202020204" pitchFamily="34" charset="0"/>
              </a:rPr>
              <a:t>Continuity Constraint</a:t>
            </a:r>
          </a:p>
        </p:txBody>
      </p:sp>
      <p:pic>
        <p:nvPicPr>
          <p:cNvPr id="22" name="Immagine 21" descr="Immagine che contiene testo, Carattere, bianco&#10;&#10;Descrizione generata automaticamente">
            <a:extLst>
              <a:ext uri="{FF2B5EF4-FFF2-40B4-BE49-F238E27FC236}">
                <a16:creationId xmlns:a16="http://schemas.microsoft.com/office/drawing/2014/main" id="{B80ABCC9-D35E-FF28-5293-EE8C02903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5931" y="4080566"/>
            <a:ext cx="5691352" cy="1024758"/>
          </a:xfrm>
          <a:prstGeom prst="rect">
            <a:avLst/>
          </a:prstGeom>
        </p:spPr>
      </p:pic>
      <p:sp>
        <p:nvSpPr>
          <p:cNvPr id="23" name="CasellaDiTesto 22">
            <a:extLst>
              <a:ext uri="{FF2B5EF4-FFF2-40B4-BE49-F238E27FC236}">
                <a16:creationId xmlns:a16="http://schemas.microsoft.com/office/drawing/2014/main" id="{616DF9A9-F31E-B61C-CF43-19DA61F9EDA3}"/>
              </a:ext>
            </a:extLst>
          </p:cNvPr>
          <p:cNvSpPr txBox="1"/>
          <p:nvPr/>
        </p:nvSpPr>
        <p:spPr>
          <a:xfrm>
            <a:off x="243392" y="4315328"/>
            <a:ext cx="2752677" cy="369332"/>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Century Gothic" panose="020B0502020202020204" pitchFamily="34" charset="0"/>
              </a:rPr>
              <a:t>Keyframe Constraint</a:t>
            </a:r>
          </a:p>
        </p:txBody>
      </p:sp>
      <p:pic>
        <p:nvPicPr>
          <p:cNvPr id="25" name="Immagine 24" descr="Immagine che contiene testo, Carattere, bianco, handwritten&#10;&#10;Descrizione generata automaticamente">
            <a:extLst>
              <a:ext uri="{FF2B5EF4-FFF2-40B4-BE49-F238E27FC236}">
                <a16:creationId xmlns:a16="http://schemas.microsoft.com/office/drawing/2014/main" id="{1C6BC4D6-9006-CE71-D538-E809B48D4E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2999" y="5291206"/>
            <a:ext cx="5470318" cy="981988"/>
          </a:xfrm>
          <a:prstGeom prst="rect">
            <a:avLst/>
          </a:prstGeom>
        </p:spPr>
      </p:pic>
      <p:sp>
        <p:nvSpPr>
          <p:cNvPr id="26" name="CasellaDiTesto 25">
            <a:extLst>
              <a:ext uri="{FF2B5EF4-FFF2-40B4-BE49-F238E27FC236}">
                <a16:creationId xmlns:a16="http://schemas.microsoft.com/office/drawing/2014/main" id="{27C84659-FB92-BCE5-0518-CECBD6927703}"/>
              </a:ext>
            </a:extLst>
          </p:cNvPr>
          <p:cNvSpPr txBox="1"/>
          <p:nvPr/>
        </p:nvSpPr>
        <p:spPr>
          <a:xfrm>
            <a:off x="239120" y="5597534"/>
            <a:ext cx="3435556" cy="369332"/>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Century Gothic" panose="020B0502020202020204" pitchFamily="34" charset="0"/>
              </a:rPr>
              <a:t>Final Conditions Constraint</a:t>
            </a:r>
          </a:p>
        </p:txBody>
      </p:sp>
    </p:spTree>
    <p:extLst>
      <p:ext uri="{BB962C8B-B14F-4D97-AF65-F5344CB8AC3E}">
        <p14:creationId xmlns:p14="http://schemas.microsoft.com/office/powerpoint/2010/main" val="148849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Bruno\campus\unina\Stationery\Dipartimenti\DIETI\Logo_DIETI_Porte.png">
            <a:extLst>
              <a:ext uri="{FF2B5EF4-FFF2-40B4-BE49-F238E27FC236}">
                <a16:creationId xmlns:a16="http://schemas.microsoft.com/office/drawing/2014/main" id="{EC403771-B24D-6CD6-D5D1-E84E069EA9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10">
            <a:extLst>
              <a:ext uri="{FF2B5EF4-FFF2-40B4-BE49-F238E27FC236}">
                <a16:creationId xmlns:a16="http://schemas.microsoft.com/office/drawing/2014/main" id="{6D651B1A-77F4-AF95-E900-4FC1E7D03E80}"/>
              </a:ext>
            </a:extLst>
          </p:cNvPr>
          <p:cNvSpPr/>
          <p:nvPr/>
        </p:nvSpPr>
        <p:spPr>
          <a:xfrm>
            <a:off x="-3049" y="6522320"/>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r>
              <a:rPr lang="it-IT" sz="1800" dirty="0">
                <a:solidFill>
                  <a:srgbClr val="162230"/>
                </a:solidFill>
                <a:latin typeface="Century Gothic"/>
                <a:cs typeface="Century Gothic"/>
              </a:rPr>
              <a:t>/25</a:t>
            </a:r>
          </a:p>
        </p:txBody>
      </p:sp>
      <p:pic>
        <p:nvPicPr>
          <p:cNvPr id="9" name="Picture 2" descr="C:\Bruno\campus\unina\Stationery\Dipartimenti\DIETI\Logo_DIETI_Porte.png">
            <a:extLst>
              <a:ext uri="{FF2B5EF4-FFF2-40B4-BE49-F238E27FC236}">
                <a16:creationId xmlns:a16="http://schemas.microsoft.com/office/drawing/2014/main" id="{18575302-94F6-1F4A-E421-7387A57B1B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2665" y="6559566"/>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C0FFF83B-7CB4-24AE-E12A-75312A454154}"/>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TRAJECTORY PLANNING</a:t>
            </a:r>
          </a:p>
        </p:txBody>
      </p:sp>
      <p:sp>
        <p:nvSpPr>
          <p:cNvPr id="5" name="CasellaDiTesto 4">
            <a:extLst>
              <a:ext uri="{FF2B5EF4-FFF2-40B4-BE49-F238E27FC236}">
                <a16:creationId xmlns:a16="http://schemas.microsoft.com/office/drawing/2014/main" id="{B852504A-B6B0-D25B-33EC-785215FC14AF}"/>
              </a:ext>
            </a:extLst>
          </p:cNvPr>
          <p:cNvSpPr txBox="1"/>
          <p:nvPr/>
        </p:nvSpPr>
        <p:spPr>
          <a:xfrm>
            <a:off x="3905827" y="643588"/>
            <a:ext cx="6128794" cy="495457"/>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Inequality Constraints Definition</a:t>
            </a:r>
          </a:p>
        </p:txBody>
      </p:sp>
      <p:sp>
        <p:nvSpPr>
          <p:cNvPr id="12" name="CasellaDiTesto 11">
            <a:extLst>
              <a:ext uri="{FF2B5EF4-FFF2-40B4-BE49-F238E27FC236}">
                <a16:creationId xmlns:a16="http://schemas.microsoft.com/office/drawing/2014/main" id="{3FBC3335-1FCF-2A66-750D-C37B323E6140}"/>
              </a:ext>
            </a:extLst>
          </p:cNvPr>
          <p:cNvSpPr txBox="1"/>
          <p:nvPr/>
        </p:nvSpPr>
        <p:spPr>
          <a:xfrm>
            <a:off x="1209945" y="4258012"/>
            <a:ext cx="2577950" cy="369332"/>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Century Gothic" panose="020B0502020202020204" pitchFamily="34" charset="0"/>
              </a:rPr>
              <a:t>Corridor Constraint</a:t>
            </a: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C2109FC1-A475-B79B-0ABC-FCEE93BF2346}"/>
                  </a:ext>
                </a:extLst>
              </p:cNvPr>
              <p:cNvSpPr txBox="1"/>
              <p:nvPr/>
            </p:nvSpPr>
            <p:spPr>
              <a:xfrm>
                <a:off x="3238832" y="1149703"/>
                <a:ext cx="6129130"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𝐴</m:t>
                          </m:r>
                        </m:e>
                        <m:sub>
                          <m:r>
                            <a:rPr lang="it-IT" sz="1800" b="0" i="1" smtClean="0">
                              <a:latin typeface="Cambria Math" panose="02040503050406030204" pitchFamily="18" charset="0"/>
                            </a:rPr>
                            <m:t>𝑖𝑒𝑞</m:t>
                          </m:r>
                        </m:sub>
                      </m:sSub>
                      <m:r>
                        <a:rPr lang="it-IT" sz="1800" b="0" i="1" smtClean="0">
                          <a:latin typeface="Cambria Math" panose="02040503050406030204" pitchFamily="18" charset="0"/>
                        </a:rPr>
                        <m:t>𝑝</m:t>
                      </m:r>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𝑏</m:t>
                          </m:r>
                        </m:e>
                        <m:sub>
                          <m:r>
                            <a:rPr lang="it-IT" sz="1800" b="0" i="1" smtClean="0">
                              <a:latin typeface="Cambria Math" panose="02040503050406030204" pitchFamily="18" charset="0"/>
                            </a:rPr>
                            <m:t>𝑖𝑒𝑝</m:t>
                          </m:r>
                        </m:sub>
                      </m:sSub>
                    </m:oMath>
                  </m:oMathPara>
                </a14:m>
                <a:endParaRPr lang="en-GB" dirty="0"/>
              </a:p>
            </p:txBody>
          </p:sp>
        </mc:Choice>
        <mc:Fallback xmlns="">
          <p:sp>
            <p:nvSpPr>
              <p:cNvPr id="4" name="CasellaDiTesto 3">
                <a:extLst>
                  <a:ext uri="{FF2B5EF4-FFF2-40B4-BE49-F238E27FC236}">
                    <a16:creationId xmlns:a16="http://schemas.microsoft.com/office/drawing/2014/main" id="{C2109FC1-A475-B79B-0ABC-FCEE93BF2346}"/>
                  </a:ext>
                </a:extLst>
              </p:cNvPr>
              <p:cNvSpPr txBox="1">
                <a:spLocks noRot="1" noChangeAspect="1" noMove="1" noResize="1" noEditPoints="1" noAdjustHandles="1" noChangeArrowheads="1" noChangeShapeType="1" noTextEdit="1"/>
              </p:cNvSpPr>
              <p:nvPr/>
            </p:nvSpPr>
            <p:spPr>
              <a:xfrm>
                <a:off x="3238832" y="1149703"/>
                <a:ext cx="6129130" cy="390748"/>
              </a:xfrm>
              <a:prstGeom prst="rect">
                <a:avLst/>
              </a:prstGeom>
              <a:blipFill>
                <a:blip r:embed="rId4"/>
                <a:stretch>
                  <a:fillRect b="-6250"/>
                </a:stretch>
              </a:blipFill>
            </p:spPr>
            <p:txBody>
              <a:bodyPr/>
              <a:lstStyle/>
              <a:p>
                <a:r>
                  <a:rPr lang="en-GB">
                    <a:noFill/>
                  </a:rPr>
                  <a:t> </a:t>
                </a:r>
              </a:p>
            </p:txBody>
          </p:sp>
        </mc:Fallback>
      </mc:AlternateContent>
      <p:pic>
        <p:nvPicPr>
          <p:cNvPr id="10" name="Immagine 9" descr="Immagine che contiene Carattere, diagramma, testo, linea&#10;&#10;Descrizione generata automaticamente">
            <a:extLst>
              <a:ext uri="{FF2B5EF4-FFF2-40B4-BE49-F238E27FC236}">
                <a16:creationId xmlns:a16="http://schemas.microsoft.com/office/drawing/2014/main" id="{122DBE60-CCF2-2055-628B-6988DEB3B5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9094" y="4007277"/>
            <a:ext cx="3405808" cy="870803"/>
          </a:xfrm>
          <a:prstGeom prst="rect">
            <a:avLst/>
          </a:prstGeom>
        </p:spPr>
      </p:pic>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C139E272-0048-373C-F0BD-58279F3E9C96}"/>
                  </a:ext>
                </a:extLst>
              </p:cNvPr>
              <p:cNvSpPr txBox="1"/>
              <p:nvPr/>
            </p:nvSpPr>
            <p:spPr>
              <a:xfrm>
                <a:off x="225287" y="1865766"/>
                <a:ext cx="11648661" cy="1754326"/>
              </a:xfrm>
              <a:prstGeom prst="rect">
                <a:avLst/>
              </a:prstGeom>
              <a:noFill/>
            </p:spPr>
            <p:txBody>
              <a:bodyPr wrap="square" rtlCol="0">
                <a:spAutoFit/>
              </a:bodyPr>
              <a:lstStyle/>
              <a:p>
                <a:pPr algn="just"/>
                <a:r>
                  <a:rPr lang="en-GB" dirty="0">
                    <a:latin typeface="Century Gothic" panose="020B0502020202020204" pitchFamily="34" charset="0"/>
                  </a:rPr>
                  <a:t>The idea is to define a series of cubes centred on the points of the path and impose that the optimal trajectory remains within defined margins.</a:t>
                </a:r>
              </a:p>
              <a:p>
                <a:pPr algn="just"/>
                <a:endParaRPr lang="en-GB" dirty="0">
                  <a:latin typeface="Century Gothic" panose="020B0502020202020204" pitchFamily="34" charset="0"/>
                </a:endParaRPr>
              </a:p>
              <a:p>
                <a:pPr algn="just"/>
                <a:r>
                  <a:rPr lang="en-GB" dirty="0">
                    <a:latin typeface="Century Gothic" panose="020B0502020202020204" pitchFamily="34" charset="0"/>
                  </a:rPr>
                  <a:t>The polynomial evaluated at the time instant allocated for a specific point must be equal to a value belonging to the interval </a:t>
                </a:r>
                <a14:m>
                  <m:oMath xmlns:m="http://schemas.openxmlformats.org/officeDocument/2006/math">
                    <m:r>
                      <a:rPr lang="it-IT" b="0" i="0"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en-GB" i="1" dirty="0" err="1" smtClean="0">
                            <a:latin typeface="Cambria Math" panose="02040503050406030204" pitchFamily="18" charset="0"/>
                          </a:rPr>
                          <m:t>𝑤</m:t>
                        </m:r>
                      </m:e>
                      <m:sub>
                        <m:r>
                          <a:rPr lang="it-IT" b="0" i="1" dirty="0" smtClean="0">
                            <a:latin typeface="Cambria Math" panose="02040503050406030204" pitchFamily="18" charset="0"/>
                          </a:rPr>
                          <m:t>𝑖</m:t>
                        </m:r>
                        <m:r>
                          <a:rPr lang="it-IT" b="0" i="1" dirty="0" smtClean="0">
                            <a:latin typeface="Cambria Math" panose="02040503050406030204" pitchFamily="18" charset="0"/>
                          </a:rPr>
                          <m:t>−</m:t>
                        </m:r>
                        <m:r>
                          <a:rPr lang="it-IT" b="0" i="1" dirty="0" smtClean="0">
                            <a:latin typeface="Cambria Math" panose="02040503050406030204" pitchFamily="18" charset="0"/>
                          </a:rPr>
                          <m:t>𝑟</m:t>
                        </m:r>
                      </m:sub>
                    </m:sSub>
                    <m:r>
                      <a:rPr lang="en-GB" i="1" dirty="0" err="1" smtClean="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𝑤</m:t>
                        </m:r>
                      </m:e>
                      <m:sub>
                        <m:r>
                          <a:rPr lang="en-GB" i="1" dirty="0" err="1" smtClean="0">
                            <a:latin typeface="Cambria Math" panose="02040503050406030204" pitchFamily="18" charset="0"/>
                          </a:rPr>
                          <m:t>𝑖</m:t>
                        </m:r>
                        <m:r>
                          <a:rPr lang="it-IT" b="0" i="1" dirty="0" smtClean="0">
                            <a:latin typeface="Cambria Math" panose="02040503050406030204" pitchFamily="18" charset="0"/>
                          </a:rPr>
                          <m:t>+</m:t>
                        </m:r>
                        <m:r>
                          <a:rPr lang="it-IT" b="0" i="1" dirty="0" smtClean="0">
                            <a:latin typeface="Cambria Math" panose="02040503050406030204" pitchFamily="18" charset="0"/>
                          </a:rPr>
                          <m:t>𝑟</m:t>
                        </m:r>
                      </m:sub>
                    </m:sSub>
                    <m:r>
                      <a:rPr lang="it-IT" b="0" i="1" dirty="0" smtClean="0">
                        <a:latin typeface="Cambria Math" panose="02040503050406030204" pitchFamily="18" charset="0"/>
                      </a:rPr>
                      <m:t>]</m:t>
                    </m:r>
                  </m:oMath>
                </a14:m>
                <a:r>
                  <a:rPr lang="en-GB" dirty="0">
                    <a:latin typeface="Century Gothic" panose="020B0502020202020204" pitchFamily="34" charset="0"/>
                  </a:rPr>
                  <a:t>, where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𝑤</m:t>
                        </m:r>
                      </m:e>
                      <m:sub>
                        <m:r>
                          <a:rPr lang="en-GB" i="1" dirty="0" smtClean="0">
                            <a:latin typeface="Cambria Math" panose="02040503050406030204" pitchFamily="18" charset="0"/>
                          </a:rPr>
                          <m:t>𝑖</m:t>
                        </m:r>
                      </m:sub>
                    </m:sSub>
                  </m:oMath>
                </a14:m>
                <a:r>
                  <a:rPr lang="en-GB" dirty="0">
                    <a:latin typeface="Century Gothic" panose="020B0502020202020204" pitchFamily="34" charset="0"/>
                  </a:rPr>
                  <a:t> is the </a:t>
                </a:r>
                <a14:m>
                  <m:oMath xmlns:m="http://schemas.openxmlformats.org/officeDocument/2006/math">
                    <m:r>
                      <a:rPr lang="en-GB" i="1" dirty="0" smtClean="0">
                        <a:latin typeface="Cambria Math" panose="02040503050406030204" pitchFamily="18" charset="0"/>
                      </a:rPr>
                      <m:t>𝑖</m:t>
                    </m:r>
                    <m:r>
                      <a:rPr lang="en-GB" i="1" dirty="0" smtClean="0">
                        <a:latin typeface="Cambria Math" panose="02040503050406030204" pitchFamily="18" charset="0"/>
                      </a:rPr>
                      <m:t>−</m:t>
                    </m:r>
                    <m:r>
                      <a:rPr lang="en-GB" i="1" dirty="0" smtClean="0">
                        <a:latin typeface="Cambria Math" panose="02040503050406030204" pitchFamily="18" charset="0"/>
                      </a:rPr>
                      <m:t>𝑡h</m:t>
                    </m:r>
                  </m:oMath>
                </a14:m>
                <a:r>
                  <a:rPr lang="en-GB" dirty="0">
                    <a:latin typeface="Century Gothic" panose="020B0502020202020204" pitchFamily="34" charset="0"/>
                  </a:rPr>
                  <a:t> point component along the axis for which we are solving the problem and r is the semilength of the cube edge</a:t>
                </a:r>
              </a:p>
            </p:txBody>
          </p:sp>
        </mc:Choice>
        <mc:Fallback xmlns="">
          <p:sp>
            <p:nvSpPr>
              <p:cNvPr id="13" name="CasellaDiTesto 12">
                <a:extLst>
                  <a:ext uri="{FF2B5EF4-FFF2-40B4-BE49-F238E27FC236}">
                    <a16:creationId xmlns:a16="http://schemas.microsoft.com/office/drawing/2014/main" id="{C139E272-0048-373C-F0BD-58279F3E9C96}"/>
                  </a:ext>
                </a:extLst>
              </p:cNvPr>
              <p:cNvSpPr txBox="1">
                <a:spLocks noRot="1" noChangeAspect="1" noMove="1" noResize="1" noEditPoints="1" noAdjustHandles="1" noChangeArrowheads="1" noChangeShapeType="1" noTextEdit="1"/>
              </p:cNvSpPr>
              <p:nvPr/>
            </p:nvSpPr>
            <p:spPr>
              <a:xfrm>
                <a:off x="225287" y="1865766"/>
                <a:ext cx="11648661" cy="1754326"/>
              </a:xfrm>
              <a:prstGeom prst="rect">
                <a:avLst/>
              </a:prstGeom>
              <a:blipFill>
                <a:blip r:embed="rId6"/>
                <a:stretch>
                  <a:fillRect l="-435" t="-1429" r="-326" b="-4286"/>
                </a:stretch>
              </a:blipFill>
            </p:spPr>
            <p:txBody>
              <a:bodyPr/>
              <a:lstStyle/>
              <a:p>
                <a:r>
                  <a:rPr lang="en-GB">
                    <a:noFill/>
                  </a:rPr>
                  <a:t> </a:t>
                </a:r>
              </a:p>
            </p:txBody>
          </p:sp>
        </mc:Fallback>
      </mc:AlternateContent>
    </p:spTree>
    <p:extLst>
      <p:ext uri="{BB962C8B-B14F-4D97-AF65-F5344CB8AC3E}">
        <p14:creationId xmlns:p14="http://schemas.microsoft.com/office/powerpoint/2010/main" val="1209495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0B4C9608-87A6-54E3-B53A-3571E818609F}"/>
              </a:ext>
            </a:extLst>
          </p:cNvPr>
          <p:cNvSpPr/>
          <p:nvPr/>
        </p:nvSpPr>
        <p:spPr>
          <a:xfrm>
            <a:off x="0" y="6500178"/>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a:t>
            </a:fld>
            <a:r>
              <a:rPr lang="it-IT" sz="1800" dirty="0">
                <a:solidFill>
                  <a:srgbClr val="162230"/>
                </a:solidFill>
                <a:latin typeface="Century Gothic"/>
                <a:cs typeface="Century Gothic"/>
              </a:rPr>
              <a:t>/25</a:t>
            </a:r>
          </a:p>
        </p:txBody>
      </p:sp>
      <p:pic>
        <p:nvPicPr>
          <p:cNvPr id="6" name="Picture 2" descr="C:\Bruno\campus\unina\Stationery\Dipartimenti\DIETI\Logo_DIETI_Porte.png">
            <a:extLst>
              <a:ext uri="{FF2B5EF4-FFF2-40B4-BE49-F238E27FC236}">
                <a16:creationId xmlns:a16="http://schemas.microsoft.com/office/drawing/2014/main" id="{EC403771-B24D-6CD6-D5D1-E84E069EA9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descr="Immagine che contiene schizzo, diagramma, design, origami&#10;&#10;Descrizione generata automaticamente">
            <a:extLst>
              <a:ext uri="{FF2B5EF4-FFF2-40B4-BE49-F238E27FC236}">
                <a16:creationId xmlns:a16="http://schemas.microsoft.com/office/drawing/2014/main" id="{7D6A7C91-E62E-BC94-D260-4EE302453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 y="3338182"/>
            <a:ext cx="6157247" cy="3001658"/>
          </a:xfrm>
          <a:prstGeom prst="rect">
            <a:avLst/>
          </a:prstGeom>
        </p:spPr>
      </p:pic>
      <p:pic>
        <p:nvPicPr>
          <p:cNvPr id="12" name="Immagine 11" descr="Immagine che contiene diagramma, linea, Diagramma&#10;&#10;Descrizione generata automaticamente">
            <a:extLst>
              <a:ext uri="{FF2B5EF4-FFF2-40B4-BE49-F238E27FC236}">
                <a16:creationId xmlns:a16="http://schemas.microsoft.com/office/drawing/2014/main" id="{83DEA01D-1FA3-CFBA-9D22-0091ECA94973}"/>
              </a:ext>
            </a:extLst>
          </p:cNvPr>
          <p:cNvPicPr>
            <a:picLocks noChangeAspect="1"/>
          </p:cNvPicPr>
          <p:nvPr/>
        </p:nvPicPr>
        <p:blipFill rotWithShape="1">
          <a:blip r:embed="rId5">
            <a:extLst>
              <a:ext uri="{28A0092B-C50C-407E-A947-70E740481C1C}">
                <a14:useLocalDpi xmlns:a14="http://schemas.microsoft.com/office/drawing/2010/main" val="0"/>
              </a:ext>
            </a:extLst>
          </a:blip>
          <a:srcRect l="5432" r="5657"/>
          <a:stretch/>
        </p:blipFill>
        <p:spPr>
          <a:xfrm>
            <a:off x="6732440" y="3616149"/>
            <a:ext cx="5032099" cy="2422183"/>
          </a:xfrm>
          <a:prstGeom prst="rect">
            <a:avLst/>
          </a:prstGeom>
        </p:spPr>
      </p:pic>
      <p:pic>
        <p:nvPicPr>
          <p:cNvPr id="14" name="Immagine 13" descr="Immagine che contiene linea, Diagramma, diagramma, testo&#10;&#10;Descrizione generata automaticamente">
            <a:extLst>
              <a:ext uri="{FF2B5EF4-FFF2-40B4-BE49-F238E27FC236}">
                <a16:creationId xmlns:a16="http://schemas.microsoft.com/office/drawing/2014/main" id="{680F678B-0A19-9A6E-CD1F-B0BDB379C9C2}"/>
              </a:ext>
            </a:extLst>
          </p:cNvPr>
          <p:cNvPicPr>
            <a:picLocks noChangeAspect="1"/>
          </p:cNvPicPr>
          <p:nvPr/>
        </p:nvPicPr>
        <p:blipFill rotWithShape="1">
          <a:blip r:embed="rId6">
            <a:extLst>
              <a:ext uri="{28A0092B-C50C-407E-A947-70E740481C1C}">
                <a14:useLocalDpi xmlns:a14="http://schemas.microsoft.com/office/drawing/2010/main" val="0"/>
              </a:ext>
            </a:extLst>
          </a:blip>
          <a:srcRect l="6620" r="6844"/>
          <a:stretch/>
        </p:blipFill>
        <p:spPr>
          <a:xfrm>
            <a:off x="6726200" y="3581336"/>
            <a:ext cx="5038339" cy="2491809"/>
          </a:xfrm>
          <a:prstGeom prst="rect">
            <a:avLst/>
          </a:prstGeom>
        </p:spPr>
      </p:pic>
      <p:sp>
        <p:nvSpPr>
          <p:cNvPr id="15" name="Rectangle 4">
            <a:extLst>
              <a:ext uri="{FF2B5EF4-FFF2-40B4-BE49-F238E27FC236}">
                <a16:creationId xmlns:a16="http://schemas.microsoft.com/office/drawing/2014/main" id="{B7B655A9-FD66-30EB-D3FE-44021AFA4606}"/>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TRAJECTORY PLANNING</a:t>
            </a:r>
          </a:p>
        </p:txBody>
      </p:sp>
      <p:sp>
        <p:nvSpPr>
          <p:cNvPr id="16" name="CasellaDiTesto 15">
            <a:extLst>
              <a:ext uri="{FF2B5EF4-FFF2-40B4-BE49-F238E27FC236}">
                <a16:creationId xmlns:a16="http://schemas.microsoft.com/office/drawing/2014/main" id="{072B0833-2580-3066-70D8-D705D85C6E2C}"/>
              </a:ext>
            </a:extLst>
          </p:cNvPr>
          <p:cNvSpPr txBox="1"/>
          <p:nvPr/>
        </p:nvSpPr>
        <p:spPr>
          <a:xfrm>
            <a:off x="4837471" y="643588"/>
            <a:ext cx="5197150" cy="494494"/>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Results</a:t>
            </a:r>
          </a:p>
        </p:txBody>
      </p:sp>
      <p:pic>
        <p:nvPicPr>
          <p:cNvPr id="18" name="Immagine 17" descr="Immagine che contiene diagramma, linea, Diagramma&#10;&#10;Descrizione generata automaticamente">
            <a:extLst>
              <a:ext uri="{FF2B5EF4-FFF2-40B4-BE49-F238E27FC236}">
                <a16:creationId xmlns:a16="http://schemas.microsoft.com/office/drawing/2014/main" id="{464851D3-E65D-2692-1575-186961889D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425" y="3357690"/>
            <a:ext cx="5881015" cy="2866995"/>
          </a:xfrm>
          <a:prstGeom prst="rect">
            <a:avLst/>
          </a:prstGeom>
        </p:spPr>
      </p:pic>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DEB5951E-FD59-B8E2-B601-CD83A9942552}"/>
                  </a:ext>
                </a:extLst>
              </p:cNvPr>
              <p:cNvSpPr txBox="1"/>
              <p:nvPr/>
            </p:nvSpPr>
            <p:spPr>
              <a:xfrm>
                <a:off x="111616" y="1138082"/>
                <a:ext cx="11892542" cy="2031325"/>
              </a:xfrm>
              <a:prstGeom prst="rect">
                <a:avLst/>
              </a:prstGeom>
              <a:noFill/>
            </p:spPr>
            <p:txBody>
              <a:bodyPr wrap="square" rtlCol="0">
                <a:spAutoFit/>
              </a:bodyPr>
              <a:lstStyle/>
              <a:p>
                <a:r>
                  <a:rPr lang="en-GB" dirty="0">
                    <a:latin typeface="Century Gothic" panose="020B0502020202020204" pitchFamily="34" charset="0"/>
                  </a:rPr>
                  <a:t>The problem was solved trying to accomplish a number of three lap in the given time </a:t>
                </a:r>
                <a14:m>
                  <m:oMath xmlns:m="http://schemas.openxmlformats.org/officeDocument/2006/math">
                    <m:r>
                      <a:rPr lang="en-GB" i="1" dirty="0" smtClean="0">
                        <a:latin typeface="Cambria Math" panose="02040503050406030204" pitchFamily="18" charset="0"/>
                      </a:rPr>
                      <m:t>𝑇</m:t>
                    </m:r>
                    <m:r>
                      <a:rPr lang="it-IT" b="0" i="1" dirty="0" smtClean="0">
                        <a:latin typeface="Cambria Math" panose="02040503050406030204" pitchFamily="18" charset="0"/>
                      </a:rPr>
                      <m:t>=40</m:t>
                    </m:r>
                    <m:r>
                      <a:rPr lang="it-IT" b="0" i="1" dirty="0" smtClean="0">
                        <a:latin typeface="Cambria Math" panose="02040503050406030204" pitchFamily="18" charset="0"/>
                      </a:rPr>
                      <m:t>𝑠</m:t>
                    </m:r>
                  </m:oMath>
                </a14:m>
                <a:r>
                  <a:rPr lang="en-GB" dirty="0">
                    <a:latin typeface="Century Gothic" panose="020B0502020202020204" pitchFamily="34" charset="0"/>
                  </a:rPr>
                  <a:t>. The problem was successfully solved, leading to a minimum-snap trajectory which </a:t>
                </a:r>
                <a:r>
                  <a:rPr lang="en-GB" dirty="0" err="1">
                    <a:latin typeface="Century Gothic" panose="020B0502020202020204" pitchFamily="34" charset="0"/>
                  </a:rPr>
                  <a:t>fulfills</a:t>
                </a:r>
                <a:r>
                  <a:rPr lang="en-GB" dirty="0">
                    <a:latin typeface="Century Gothic" panose="020B0502020202020204" pitchFamily="34" charset="0"/>
                  </a:rPr>
                  <a:t> all the constraints</a:t>
                </a:r>
              </a:p>
              <a:p>
                <a:endParaRPr lang="en-GB" dirty="0">
                  <a:latin typeface="Century Gothic" panose="020B0502020202020204" pitchFamily="34" charset="0"/>
                </a:endParaRPr>
              </a:p>
              <a:p>
                <a:r>
                  <a:rPr lang="en-GB" dirty="0">
                    <a:latin typeface="Century Gothic" panose="020B0502020202020204" pitchFamily="34" charset="0"/>
                  </a:rPr>
                  <a:t>Problem Parameters:</a:t>
                </a:r>
              </a:p>
              <a:p>
                <a:r>
                  <a:rPr lang="en-GB" dirty="0">
                    <a:latin typeface="Century Gothic" panose="020B0502020202020204" pitchFamily="34" charset="0"/>
                  </a:rPr>
                  <a:t>- The total time T=40s ;</a:t>
                </a:r>
              </a:p>
              <a:p>
                <a:r>
                  <a:rPr lang="en-GB" dirty="0">
                    <a:latin typeface="Century Gothic" panose="020B0502020202020204" pitchFamily="34" charset="0"/>
                  </a:rPr>
                  <a:t>- The semi-edge of the cube r =1m;</a:t>
                </a:r>
              </a:p>
              <a:p>
                <a:r>
                  <a:rPr lang="en-GB" dirty="0">
                    <a:latin typeface="Century Gothic" panose="020B0502020202020204" pitchFamily="34" charset="0"/>
                  </a:rPr>
                  <a:t>- The polynomial order n = 7th</a:t>
                </a:r>
              </a:p>
            </p:txBody>
          </p:sp>
        </mc:Choice>
        <mc:Fallback xmlns="">
          <p:sp>
            <p:nvSpPr>
              <p:cNvPr id="20" name="CasellaDiTesto 19">
                <a:extLst>
                  <a:ext uri="{FF2B5EF4-FFF2-40B4-BE49-F238E27FC236}">
                    <a16:creationId xmlns:a16="http://schemas.microsoft.com/office/drawing/2014/main" id="{DEB5951E-FD59-B8E2-B601-CD83A9942552}"/>
                  </a:ext>
                </a:extLst>
              </p:cNvPr>
              <p:cNvSpPr txBox="1">
                <a:spLocks noRot="1" noChangeAspect="1" noMove="1" noResize="1" noEditPoints="1" noAdjustHandles="1" noChangeArrowheads="1" noChangeShapeType="1" noTextEdit="1"/>
              </p:cNvSpPr>
              <p:nvPr/>
            </p:nvSpPr>
            <p:spPr>
              <a:xfrm>
                <a:off x="111616" y="1138082"/>
                <a:ext cx="11892542" cy="2031325"/>
              </a:xfrm>
              <a:prstGeom prst="rect">
                <a:avLst/>
              </a:prstGeom>
              <a:blipFill>
                <a:blip r:embed="rId8"/>
                <a:stretch>
                  <a:fillRect l="-426" t="-1242" b="-3727"/>
                </a:stretch>
              </a:blipFill>
            </p:spPr>
            <p:txBody>
              <a:bodyPr/>
              <a:lstStyle/>
              <a:p>
                <a:r>
                  <a:rPr lang="en-GB">
                    <a:noFill/>
                  </a:rPr>
                  <a:t> </a:t>
                </a:r>
              </a:p>
            </p:txBody>
          </p:sp>
        </mc:Fallback>
      </mc:AlternateContent>
      <p:pic>
        <p:nvPicPr>
          <p:cNvPr id="22" name="Immagine 21" descr="Immagine che contiene testo, linea, diagramma, Diagramma&#10;&#10;Descrizione generata automaticamente">
            <a:extLst>
              <a:ext uri="{FF2B5EF4-FFF2-40B4-BE49-F238E27FC236}">
                <a16:creationId xmlns:a16="http://schemas.microsoft.com/office/drawing/2014/main" id="{C4EE4D97-6516-7922-A7F3-E3B2CC8F5916}"/>
              </a:ext>
            </a:extLst>
          </p:cNvPr>
          <p:cNvPicPr>
            <a:picLocks noChangeAspect="1"/>
          </p:cNvPicPr>
          <p:nvPr/>
        </p:nvPicPr>
        <p:blipFill rotWithShape="1">
          <a:blip r:embed="rId9">
            <a:extLst>
              <a:ext uri="{28A0092B-C50C-407E-A947-70E740481C1C}">
                <a14:useLocalDpi xmlns:a14="http://schemas.microsoft.com/office/drawing/2010/main" val="0"/>
              </a:ext>
            </a:extLst>
          </a:blip>
          <a:srcRect l="5188" r="7442"/>
          <a:stretch/>
        </p:blipFill>
        <p:spPr>
          <a:xfrm>
            <a:off x="6738680" y="3627920"/>
            <a:ext cx="4944848" cy="2422182"/>
          </a:xfrm>
          <a:prstGeom prst="rect">
            <a:avLst/>
          </a:prstGeom>
        </p:spPr>
      </p:pic>
    </p:spTree>
    <p:extLst>
      <p:ext uri="{BB962C8B-B14F-4D97-AF65-F5344CB8AC3E}">
        <p14:creationId xmlns:p14="http://schemas.microsoft.com/office/powerpoint/2010/main" val="7576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0B4C9608-87A6-54E3-B53A-3571E818609F}"/>
              </a:ext>
            </a:extLst>
          </p:cNvPr>
          <p:cNvSpPr/>
          <p:nvPr/>
        </p:nvSpPr>
        <p:spPr>
          <a:xfrm>
            <a:off x="0" y="6500178"/>
            <a:ext cx="12192000" cy="357822"/>
          </a:xfrm>
          <a:prstGeom prst="rect">
            <a:avLst/>
          </a:prstGeom>
          <a:solidFill>
            <a:srgbClr val="FFDC00"/>
          </a:solidFill>
          <a:ln w="9525" cap="flat" cmpd="sng" algn="ctr">
            <a:solidFill>
              <a:srgbClr val="162230"/>
            </a:solidFill>
            <a:prstDash val="solid"/>
          </a:ln>
          <a:effectLst/>
        </p:spPr>
        <p:txBody>
          <a:bodyPr rtlCol="0" anchor="ct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9F518B-0E9D-45D6-956E-1C11114F9F15}" type="slidenum">
              <a:rPr lang="it-IT" sz="1800" smtClean="0">
                <a:solidFill>
                  <a:srgbClr val="162230"/>
                </a:solidFill>
                <a:latin typeface="Century Gothic"/>
                <a:cs typeface="Century Gothic"/>
              </a:rPr>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a:t>
            </a:fld>
            <a:r>
              <a:rPr lang="it-IT" sz="1800" dirty="0">
                <a:solidFill>
                  <a:srgbClr val="162230"/>
                </a:solidFill>
                <a:latin typeface="Century Gothic"/>
                <a:cs typeface="Century Gothic"/>
              </a:rPr>
              <a:t>/25</a:t>
            </a:r>
          </a:p>
        </p:txBody>
      </p:sp>
      <p:pic>
        <p:nvPicPr>
          <p:cNvPr id="6" name="Picture 2" descr="C:\Bruno\campus\unina\Stationery\Dipartimenti\DIETI\Logo_DIETI_Porte.png">
            <a:extLst>
              <a:ext uri="{FF2B5EF4-FFF2-40B4-BE49-F238E27FC236}">
                <a16:creationId xmlns:a16="http://schemas.microsoft.com/office/drawing/2014/main" id="{EC403771-B24D-6CD6-D5D1-E84E069EA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15714" y="6522320"/>
            <a:ext cx="988444" cy="320576"/>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descr="Immagine che contiene schizzo, diagramma, disegno, linea&#10;&#10;Descrizione generata automaticamente">
            <a:extLst>
              <a:ext uri="{FF2B5EF4-FFF2-40B4-BE49-F238E27FC236}">
                <a16:creationId xmlns:a16="http://schemas.microsoft.com/office/drawing/2014/main" id="{4A5366E8-6C67-7F5F-A0C0-759F24458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536" y="131559"/>
            <a:ext cx="4876848" cy="2257532"/>
          </a:xfrm>
          <a:prstGeom prst="rect">
            <a:avLst/>
          </a:prstGeom>
        </p:spPr>
      </p:pic>
      <p:pic>
        <p:nvPicPr>
          <p:cNvPr id="10" name="Immagine 9" descr="Immagine che contiene testo, calligrafia&#10;&#10;Descrizione generata automaticamente">
            <a:extLst>
              <a:ext uri="{FF2B5EF4-FFF2-40B4-BE49-F238E27FC236}">
                <a16:creationId xmlns:a16="http://schemas.microsoft.com/office/drawing/2014/main" id="{9C681AE0-4134-B2A2-E23D-06FE3CEA9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56" y="1500308"/>
            <a:ext cx="1782171" cy="3249168"/>
          </a:xfrm>
          <a:prstGeom prst="rect">
            <a:avLst/>
          </a:prstGeom>
        </p:spPr>
      </p:pic>
      <p:pic>
        <p:nvPicPr>
          <p:cNvPr id="12" name="Immagine 11" descr="Immagine che contiene Carattere, numero, testo, diagramma&#10;&#10;Descrizione generata automaticamente">
            <a:extLst>
              <a:ext uri="{FF2B5EF4-FFF2-40B4-BE49-F238E27FC236}">
                <a16:creationId xmlns:a16="http://schemas.microsoft.com/office/drawing/2014/main" id="{A46FEFC5-852C-7010-2610-32B6F9A4D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324" y="4865599"/>
            <a:ext cx="1583436" cy="1055624"/>
          </a:xfrm>
          <a:prstGeom prst="rect">
            <a:avLst/>
          </a:prstGeom>
        </p:spPr>
      </p:pic>
      <p:pic>
        <p:nvPicPr>
          <p:cNvPr id="14" name="Immagine 13" descr="Immagine che contiene testo, calligrafia, Carattere, linea&#10;&#10;Descrizione generata automaticamente">
            <a:extLst>
              <a:ext uri="{FF2B5EF4-FFF2-40B4-BE49-F238E27FC236}">
                <a16:creationId xmlns:a16="http://schemas.microsoft.com/office/drawing/2014/main" id="{2B7E317B-A77E-237F-75E2-7ABBF0525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3464" y="2303855"/>
            <a:ext cx="4005072" cy="3810262"/>
          </a:xfrm>
          <a:prstGeom prst="rect">
            <a:avLst/>
          </a:prstGeom>
        </p:spPr>
      </p:pic>
      <p:sp>
        <p:nvSpPr>
          <p:cNvPr id="15" name="CasellaDiTesto 14">
            <a:extLst>
              <a:ext uri="{FF2B5EF4-FFF2-40B4-BE49-F238E27FC236}">
                <a16:creationId xmlns:a16="http://schemas.microsoft.com/office/drawing/2014/main" id="{22483205-1826-F225-EF84-44B510D3B357}"/>
              </a:ext>
            </a:extLst>
          </p:cNvPr>
          <p:cNvSpPr txBox="1"/>
          <p:nvPr/>
        </p:nvSpPr>
        <p:spPr>
          <a:xfrm>
            <a:off x="2945482" y="4024320"/>
            <a:ext cx="1046526" cy="369332"/>
          </a:xfrm>
          <a:prstGeom prst="rect">
            <a:avLst/>
          </a:prstGeom>
          <a:noFill/>
        </p:spPr>
        <p:txBody>
          <a:bodyPr wrap="square" rtlCol="0">
            <a:spAutoFit/>
          </a:bodyPr>
          <a:lstStyle/>
          <a:p>
            <a:r>
              <a:rPr lang="en-GB" dirty="0">
                <a:sym typeface="Wingdings" pitchFamily="2" charset="2"/>
              </a:rPr>
              <a:t> </a:t>
            </a:r>
            <a:r>
              <a:rPr lang="en-GB" dirty="0">
                <a:latin typeface="Century Gothic" panose="020B0502020202020204" pitchFamily="34" charset="0"/>
                <a:sym typeface="Wingdings" pitchFamily="2" charset="2"/>
              </a:rPr>
              <a:t>ODE</a:t>
            </a:r>
            <a:endParaRPr lang="en-GB" dirty="0">
              <a:latin typeface="Century Gothic" panose="020B0502020202020204" pitchFamily="34" charset="0"/>
            </a:endParaRPr>
          </a:p>
        </p:txBody>
      </p:sp>
      <p:pic>
        <p:nvPicPr>
          <p:cNvPr id="17" name="Immagine 16" descr="Immagine che contiene testo, Carattere, schermata, numero&#10;&#10;Descrizione generata automaticamente">
            <a:extLst>
              <a:ext uri="{FF2B5EF4-FFF2-40B4-BE49-F238E27FC236}">
                <a16:creationId xmlns:a16="http://schemas.microsoft.com/office/drawing/2014/main" id="{EF54ABAD-34E0-D889-0622-BD0B7EB036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0309" y="5254966"/>
            <a:ext cx="2863849" cy="807657"/>
          </a:xfrm>
          <a:prstGeom prst="rect">
            <a:avLst/>
          </a:prstGeom>
        </p:spPr>
      </p:pic>
      <p:sp>
        <p:nvSpPr>
          <p:cNvPr id="3" name="Rectangle 4">
            <a:extLst>
              <a:ext uri="{FF2B5EF4-FFF2-40B4-BE49-F238E27FC236}">
                <a16:creationId xmlns:a16="http://schemas.microsoft.com/office/drawing/2014/main" id="{48C7908A-C6C7-84F6-1C3B-4F2B0ED02387}"/>
              </a:ext>
            </a:extLst>
          </p:cNvPr>
          <p:cNvSpPr/>
          <p:nvPr/>
        </p:nvSpPr>
        <p:spPr>
          <a:xfrm>
            <a:off x="111616" y="122442"/>
            <a:ext cx="11234046" cy="523220"/>
          </a:xfrm>
          <a:prstGeom prst="rect">
            <a:avLst/>
          </a:prstGeom>
        </p:spPr>
        <p:txBody>
          <a:bodyPr wrap="square">
            <a:spAutoFit/>
          </a:bodyPr>
          <a:lstStyle/>
          <a:p>
            <a:pPr>
              <a:spcAft>
                <a:spcPts val="600"/>
              </a:spcAft>
            </a:pPr>
            <a:r>
              <a:rPr lang="it-IT" sz="2800" dirty="0">
                <a:solidFill>
                  <a:srgbClr val="971720"/>
                </a:solidFill>
                <a:latin typeface="Century Gothic"/>
              </a:rPr>
              <a:t>NONLINEAR MODEL PREDICTIVE CONTROL (NMPC)</a:t>
            </a:r>
          </a:p>
        </p:txBody>
      </p:sp>
      <p:sp>
        <p:nvSpPr>
          <p:cNvPr id="7" name="CasellaDiTesto 6">
            <a:extLst>
              <a:ext uri="{FF2B5EF4-FFF2-40B4-BE49-F238E27FC236}">
                <a16:creationId xmlns:a16="http://schemas.microsoft.com/office/drawing/2014/main" id="{23F3707D-E599-081B-6600-A25791AEA948}"/>
              </a:ext>
            </a:extLst>
          </p:cNvPr>
          <p:cNvSpPr txBox="1"/>
          <p:nvPr/>
        </p:nvSpPr>
        <p:spPr>
          <a:xfrm>
            <a:off x="1889634" y="573089"/>
            <a:ext cx="6126480" cy="494494"/>
          </a:xfrm>
          <a:prstGeom prst="rect">
            <a:avLst/>
          </a:prstGeom>
          <a:noFill/>
        </p:spPr>
        <p:txBody>
          <a:bodyPr wrap="square">
            <a:spAutoFit/>
          </a:bodyPr>
          <a:lstStyle/>
          <a:p>
            <a:pPr lvl="1">
              <a:lnSpc>
                <a:spcPct val="150000"/>
              </a:lnSpc>
              <a:spcBef>
                <a:spcPct val="20000"/>
              </a:spcBef>
              <a:buClr>
                <a:srgbClr val="971720"/>
              </a:buClr>
              <a:buSzPct val="70000"/>
            </a:pPr>
            <a:r>
              <a:rPr lang="it-IT" sz="2000" b="1" dirty="0">
                <a:solidFill>
                  <a:srgbClr val="162230"/>
                </a:solidFill>
                <a:latin typeface="Century Gothic" pitchFamily="34" charset="0"/>
              </a:rPr>
              <a:t>Dynamic Model of the Quadcopter</a:t>
            </a:r>
          </a:p>
        </p:txBody>
      </p:sp>
    </p:spTree>
    <p:extLst>
      <p:ext uri="{BB962C8B-B14F-4D97-AF65-F5344CB8AC3E}">
        <p14:creationId xmlns:p14="http://schemas.microsoft.com/office/powerpoint/2010/main" val="386070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1936</Words>
  <Application>Microsoft Macintosh PowerPoint</Application>
  <PresentationFormat>Widescreen</PresentationFormat>
  <Paragraphs>189</Paragraphs>
  <Slides>25</Slides>
  <Notes>19</Notes>
  <HiddenSlides>0</HiddenSlides>
  <MMClips>3</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25</vt:i4>
      </vt:variant>
    </vt:vector>
  </HeadingPairs>
  <TitlesOfParts>
    <vt:vector size="31" baseType="lpstr">
      <vt:lpstr>Arial</vt:lpstr>
      <vt:lpstr>Calibri</vt:lpstr>
      <vt:lpstr>Cambria Math</vt:lpstr>
      <vt:lpstr>Century Gothic</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Università degli Studi Federico II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di studi in Ingegneria dell'Automazione</dc:title>
  <dc:subject>Presentazione</dc:subject>
  <dc:creator>Bruno Siciliano</dc:creator>
  <cp:lastModifiedBy>SALVATORE GRANATA</cp:lastModifiedBy>
  <cp:revision>84</cp:revision>
  <dcterms:created xsi:type="dcterms:W3CDTF">2013-09-05T14:27:33Z</dcterms:created>
  <dcterms:modified xsi:type="dcterms:W3CDTF">2024-07-04T20:21:04Z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2024-07-03T20:19:14Z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7e39f929-b7c1-4838-bf3d-e74663746258</vt:lpwstr>
  </property>
  <property fmtid="{D5CDD505-2E9C-101B-9397-08002B2CF9AE}" pid="8" name="MSIP_Label_2ad0b24d-6422-44b0-b3de-abb3a9e8c81a_ContentBits">
    <vt:lpwstr>0</vt:lpwstr>
  </property>
</Properties>
</file>